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9" r:id="rId3"/>
    <p:sldId id="260" r:id="rId4"/>
    <p:sldId id="264" r:id="rId5"/>
    <p:sldId id="262"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bdullah Ely" initials="AE" lastIdx="8" clrIdx="0">
    <p:extLst>
      <p:ext uri="{19B8F6BF-5375-455C-9EA6-DF929625EA0E}">
        <p15:presenceInfo xmlns:p15="http://schemas.microsoft.com/office/powerpoint/2012/main" userId="7c05b77759c8157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376" y="5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Z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ZA"/>
          </a:p>
        </p:txBody>
      </p:sp>
      <p:sp>
        <p:nvSpPr>
          <p:cNvPr id="4" name="Date Placeholder 3"/>
          <p:cNvSpPr>
            <a:spLocks noGrp="1"/>
          </p:cNvSpPr>
          <p:nvPr>
            <p:ph type="dt" sz="half" idx="10"/>
          </p:nvPr>
        </p:nvSpPr>
        <p:spPr/>
        <p:txBody>
          <a:bodyPr/>
          <a:lstStyle/>
          <a:p>
            <a:fld id="{33028ED6-2DC0-4DBB-8BA8-55EE577AAA0E}" type="datetimeFigureOut">
              <a:rPr lang="en-ZA" smtClean="0"/>
              <a:pPr/>
              <a:t>2025/04/09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F61A48F8-30BE-499D-B5DF-62CB66524339}" type="slidenum">
              <a:rPr lang="en-ZA" smtClean="0"/>
              <a:pPr/>
              <a:t>‹#›</a:t>
            </a:fld>
            <a:endParaRPr lang="en-ZA"/>
          </a:p>
        </p:txBody>
      </p:sp>
    </p:spTree>
    <p:extLst>
      <p:ext uri="{BB962C8B-B14F-4D97-AF65-F5344CB8AC3E}">
        <p14:creationId xmlns:p14="http://schemas.microsoft.com/office/powerpoint/2010/main" val="1680202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33028ED6-2DC0-4DBB-8BA8-55EE577AAA0E}" type="datetimeFigureOut">
              <a:rPr lang="en-ZA" smtClean="0"/>
              <a:pPr/>
              <a:t>2025/04/09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F61A48F8-30BE-499D-B5DF-62CB66524339}" type="slidenum">
              <a:rPr lang="en-ZA" smtClean="0"/>
              <a:pPr/>
              <a:t>‹#›</a:t>
            </a:fld>
            <a:endParaRPr lang="en-ZA"/>
          </a:p>
        </p:txBody>
      </p:sp>
    </p:spTree>
    <p:extLst>
      <p:ext uri="{BB962C8B-B14F-4D97-AF65-F5344CB8AC3E}">
        <p14:creationId xmlns:p14="http://schemas.microsoft.com/office/powerpoint/2010/main" val="32989203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33028ED6-2DC0-4DBB-8BA8-55EE577AAA0E}" type="datetimeFigureOut">
              <a:rPr lang="en-ZA" smtClean="0"/>
              <a:pPr/>
              <a:t>2025/04/09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F61A48F8-30BE-499D-B5DF-62CB66524339}" type="slidenum">
              <a:rPr lang="en-ZA" smtClean="0"/>
              <a:pPr/>
              <a:t>‹#›</a:t>
            </a:fld>
            <a:endParaRPr lang="en-ZA"/>
          </a:p>
        </p:txBody>
      </p:sp>
    </p:spTree>
    <p:extLst>
      <p:ext uri="{BB962C8B-B14F-4D97-AF65-F5344CB8AC3E}">
        <p14:creationId xmlns:p14="http://schemas.microsoft.com/office/powerpoint/2010/main" val="3660566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33028ED6-2DC0-4DBB-8BA8-55EE577AAA0E}" type="datetimeFigureOut">
              <a:rPr lang="en-ZA" smtClean="0"/>
              <a:pPr/>
              <a:t>2025/04/09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F61A48F8-30BE-499D-B5DF-62CB66524339}" type="slidenum">
              <a:rPr lang="en-ZA" smtClean="0"/>
              <a:pPr/>
              <a:t>‹#›</a:t>
            </a:fld>
            <a:endParaRPr lang="en-ZA"/>
          </a:p>
        </p:txBody>
      </p:sp>
    </p:spTree>
    <p:extLst>
      <p:ext uri="{BB962C8B-B14F-4D97-AF65-F5344CB8AC3E}">
        <p14:creationId xmlns:p14="http://schemas.microsoft.com/office/powerpoint/2010/main" val="1311580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Z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3028ED6-2DC0-4DBB-8BA8-55EE577AAA0E}" type="datetimeFigureOut">
              <a:rPr lang="en-ZA" smtClean="0"/>
              <a:pPr/>
              <a:t>2025/04/09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F61A48F8-30BE-499D-B5DF-62CB66524339}" type="slidenum">
              <a:rPr lang="en-ZA" smtClean="0"/>
              <a:pPr/>
              <a:t>‹#›</a:t>
            </a:fld>
            <a:endParaRPr lang="en-ZA"/>
          </a:p>
        </p:txBody>
      </p:sp>
    </p:spTree>
    <p:extLst>
      <p:ext uri="{BB962C8B-B14F-4D97-AF65-F5344CB8AC3E}">
        <p14:creationId xmlns:p14="http://schemas.microsoft.com/office/powerpoint/2010/main" val="2281600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p>
            <a:fld id="{33028ED6-2DC0-4DBB-8BA8-55EE577AAA0E}" type="datetimeFigureOut">
              <a:rPr lang="en-ZA" smtClean="0"/>
              <a:pPr/>
              <a:t>2025/04/09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F61A48F8-30BE-499D-B5DF-62CB66524339}" type="slidenum">
              <a:rPr lang="en-ZA" smtClean="0"/>
              <a:pPr/>
              <a:t>‹#›</a:t>
            </a:fld>
            <a:endParaRPr lang="en-ZA"/>
          </a:p>
        </p:txBody>
      </p:sp>
    </p:spTree>
    <p:extLst>
      <p:ext uri="{BB962C8B-B14F-4D97-AF65-F5344CB8AC3E}">
        <p14:creationId xmlns:p14="http://schemas.microsoft.com/office/powerpoint/2010/main" val="1903699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Z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p>
            <a:fld id="{33028ED6-2DC0-4DBB-8BA8-55EE577AAA0E}" type="datetimeFigureOut">
              <a:rPr lang="en-ZA" smtClean="0"/>
              <a:pPr/>
              <a:t>2025/04/09</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F61A48F8-30BE-499D-B5DF-62CB66524339}" type="slidenum">
              <a:rPr lang="en-ZA" smtClean="0"/>
              <a:pPr/>
              <a:t>‹#›</a:t>
            </a:fld>
            <a:endParaRPr lang="en-ZA"/>
          </a:p>
        </p:txBody>
      </p:sp>
    </p:spTree>
    <p:extLst>
      <p:ext uri="{BB962C8B-B14F-4D97-AF65-F5344CB8AC3E}">
        <p14:creationId xmlns:p14="http://schemas.microsoft.com/office/powerpoint/2010/main" val="447809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p>
            <a:fld id="{33028ED6-2DC0-4DBB-8BA8-55EE577AAA0E}" type="datetimeFigureOut">
              <a:rPr lang="en-ZA" smtClean="0"/>
              <a:pPr/>
              <a:t>2025/04/09</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F61A48F8-30BE-499D-B5DF-62CB66524339}" type="slidenum">
              <a:rPr lang="en-ZA" smtClean="0"/>
              <a:pPr/>
              <a:t>‹#›</a:t>
            </a:fld>
            <a:endParaRPr lang="en-ZA"/>
          </a:p>
        </p:txBody>
      </p:sp>
    </p:spTree>
    <p:extLst>
      <p:ext uri="{BB962C8B-B14F-4D97-AF65-F5344CB8AC3E}">
        <p14:creationId xmlns:p14="http://schemas.microsoft.com/office/powerpoint/2010/main" val="5834541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028ED6-2DC0-4DBB-8BA8-55EE577AAA0E}" type="datetimeFigureOut">
              <a:rPr lang="en-ZA" smtClean="0"/>
              <a:pPr/>
              <a:t>2025/04/09</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F61A48F8-30BE-499D-B5DF-62CB66524339}" type="slidenum">
              <a:rPr lang="en-ZA" smtClean="0"/>
              <a:pPr/>
              <a:t>‹#›</a:t>
            </a:fld>
            <a:endParaRPr lang="en-ZA"/>
          </a:p>
        </p:txBody>
      </p:sp>
    </p:spTree>
    <p:extLst>
      <p:ext uri="{BB962C8B-B14F-4D97-AF65-F5344CB8AC3E}">
        <p14:creationId xmlns:p14="http://schemas.microsoft.com/office/powerpoint/2010/main" val="2118561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3028ED6-2DC0-4DBB-8BA8-55EE577AAA0E}" type="datetimeFigureOut">
              <a:rPr lang="en-ZA" smtClean="0"/>
              <a:pPr/>
              <a:t>2025/04/09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F61A48F8-30BE-499D-B5DF-62CB66524339}" type="slidenum">
              <a:rPr lang="en-ZA" smtClean="0"/>
              <a:pPr/>
              <a:t>‹#›</a:t>
            </a:fld>
            <a:endParaRPr lang="en-ZA"/>
          </a:p>
        </p:txBody>
      </p:sp>
    </p:spTree>
    <p:extLst>
      <p:ext uri="{BB962C8B-B14F-4D97-AF65-F5344CB8AC3E}">
        <p14:creationId xmlns:p14="http://schemas.microsoft.com/office/powerpoint/2010/main" val="3047179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3028ED6-2DC0-4DBB-8BA8-55EE577AAA0E}" type="datetimeFigureOut">
              <a:rPr lang="en-ZA" smtClean="0"/>
              <a:pPr/>
              <a:t>2025/04/09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F61A48F8-30BE-499D-B5DF-62CB66524339}" type="slidenum">
              <a:rPr lang="en-ZA" smtClean="0"/>
              <a:pPr/>
              <a:t>‹#›</a:t>
            </a:fld>
            <a:endParaRPr lang="en-ZA"/>
          </a:p>
        </p:txBody>
      </p:sp>
    </p:spTree>
    <p:extLst>
      <p:ext uri="{BB962C8B-B14F-4D97-AF65-F5344CB8AC3E}">
        <p14:creationId xmlns:p14="http://schemas.microsoft.com/office/powerpoint/2010/main" val="1770120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028ED6-2DC0-4DBB-8BA8-55EE577AAA0E}" type="datetimeFigureOut">
              <a:rPr lang="en-ZA" smtClean="0"/>
              <a:pPr/>
              <a:t>2025/04/09</a:t>
            </a:fld>
            <a:endParaRPr lang="en-Z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1A48F8-30BE-499D-B5DF-62CB66524339}" type="slidenum">
              <a:rPr lang="en-ZA" smtClean="0"/>
              <a:pPr/>
              <a:t>‹#›</a:t>
            </a:fld>
            <a:endParaRPr lang="en-ZA"/>
          </a:p>
        </p:txBody>
      </p:sp>
    </p:spTree>
    <p:extLst>
      <p:ext uri="{BB962C8B-B14F-4D97-AF65-F5344CB8AC3E}">
        <p14:creationId xmlns:p14="http://schemas.microsoft.com/office/powerpoint/2010/main" val="12950109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25C49C2-CA3C-4E57-9C45-12437615D06B}"/>
              </a:ext>
            </a:extLst>
          </p:cNvPr>
          <p:cNvSpPr txBox="1"/>
          <p:nvPr/>
        </p:nvSpPr>
        <p:spPr>
          <a:xfrm>
            <a:off x="636224" y="5234877"/>
            <a:ext cx="10572549" cy="1077218"/>
          </a:xfrm>
          <a:prstGeom prst="rect">
            <a:avLst/>
          </a:prstGeom>
          <a:noFill/>
        </p:spPr>
        <p:txBody>
          <a:bodyPr wrap="square">
            <a:spAutoFit/>
          </a:bodyPr>
          <a:lstStyle/>
          <a:p>
            <a:pPr>
              <a:spcAft>
                <a:spcPts val="1000"/>
              </a:spcAft>
            </a:pPr>
            <a:r>
              <a:rPr lang="en-GB" sz="1600" b="1" dirty="0">
                <a:latin typeface="Times New Roman" panose="02020603050405020304" pitchFamily="18" charset="0"/>
                <a:cs typeface="Times New Roman" panose="02020603050405020304" pitchFamily="18" charset="0"/>
              </a:rPr>
              <a:t>Figure S1:  Restriction mapping analysis of plasmids used in </a:t>
            </a:r>
            <a:r>
              <a:rPr lang="en-GB" sz="1600" b="1" dirty="0" err="1">
                <a:latin typeface="Times New Roman" panose="02020603050405020304" pitchFamily="18" charset="0"/>
                <a:cs typeface="Times New Roman" panose="02020603050405020304" pitchFamily="18" charset="0"/>
              </a:rPr>
              <a:t>scAAV</a:t>
            </a:r>
            <a:r>
              <a:rPr lang="en-GB" sz="1600" b="1" dirty="0">
                <a:latin typeface="Times New Roman" panose="02020603050405020304" pitchFamily="18" charset="0"/>
                <a:cs typeface="Times New Roman" panose="02020603050405020304" pitchFamily="18" charset="0"/>
              </a:rPr>
              <a:t> vector production, </a:t>
            </a:r>
            <a:r>
              <a:rPr lang="en-ZA"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ZA"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 – d</a:t>
            </a:r>
            <a:r>
              <a:rPr lang="en-ZA"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Gel electrophoresis images of plasmids either digested with various enzymes or undigested. The plasmid names are denoted on top, and expected banding patterns denoted at the bottom with ladder molecular weight sizes indicated on the left side. Black arrow indicates unexpected band resultin</a:t>
            </a:r>
            <a:r>
              <a:rPr lang="en-ZA"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g from partial digestion of plasmid pAAV31/5,8,9.</a:t>
            </a:r>
            <a:endParaRPr lang="en-US"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grpSp>
        <p:nvGrpSpPr>
          <p:cNvPr id="3" name="Group 2"/>
          <p:cNvGrpSpPr/>
          <p:nvPr/>
        </p:nvGrpSpPr>
        <p:grpSpPr>
          <a:xfrm>
            <a:off x="1434302" y="556811"/>
            <a:ext cx="8411522" cy="4678066"/>
            <a:chOff x="1344149" y="571987"/>
            <a:chExt cx="8411522" cy="4678066"/>
          </a:xfrm>
        </p:grpSpPr>
        <p:pic>
          <p:nvPicPr>
            <p:cNvPr id="5" name="Picture 4" descr="Calendar&#10;&#10;Description automatically generated">
              <a:extLst>
                <a:ext uri="{FF2B5EF4-FFF2-40B4-BE49-F238E27FC236}">
                  <a16:creationId xmlns:a16="http://schemas.microsoft.com/office/drawing/2014/main" id="{E68E58AD-D27D-416B-8198-FB2FCCB8B1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44149" y="571987"/>
              <a:ext cx="8411522" cy="4678066"/>
            </a:xfrm>
            <a:prstGeom prst="rect">
              <a:avLst/>
            </a:prstGeom>
          </p:spPr>
        </p:pic>
        <p:cxnSp>
          <p:nvCxnSpPr>
            <p:cNvPr id="9" name="Straight Arrow Connector 8">
              <a:extLst>
                <a:ext uri="{FF2B5EF4-FFF2-40B4-BE49-F238E27FC236}">
                  <a16:creationId xmlns:a16="http://schemas.microsoft.com/office/drawing/2014/main" id="{E80297EA-4124-4551-80B3-CB67BEF21416}"/>
                </a:ext>
              </a:extLst>
            </p:cNvPr>
            <p:cNvCxnSpPr>
              <a:cxnSpLocks/>
            </p:cNvCxnSpPr>
            <p:nvPr/>
          </p:nvCxnSpPr>
          <p:spPr>
            <a:xfrm flipH="1">
              <a:off x="8129620" y="3105400"/>
              <a:ext cx="25988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2422561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C566434F-00C0-443B-AC8B-D85D53CA834C}"/>
              </a:ext>
            </a:extLst>
          </p:cNvPr>
          <p:cNvSpPr txBox="1"/>
          <p:nvPr/>
        </p:nvSpPr>
        <p:spPr>
          <a:xfrm>
            <a:off x="0" y="5103674"/>
            <a:ext cx="12088761" cy="1569660"/>
          </a:xfrm>
          <a:prstGeom prst="rect">
            <a:avLst/>
          </a:prstGeom>
          <a:noFill/>
        </p:spPr>
        <p:txBody>
          <a:bodyPr wrap="square">
            <a:spAutoFit/>
          </a:bodyPr>
          <a:lstStyle/>
          <a:p>
            <a:pPr algn="just"/>
            <a:r>
              <a:rPr lang="en-GB" sz="1600" b="1" dirty="0">
                <a:latin typeface="Times New Roman" panose="02020603050405020304" pitchFamily="18" charset="0"/>
                <a:cs typeface="Times New Roman" panose="02020603050405020304" pitchFamily="18" charset="0"/>
              </a:rPr>
              <a:t>Figure S2: Full blots showing scAnc80 mediated long-term hepatic expression of </a:t>
            </a:r>
            <a:r>
              <a:rPr lang="en-GB" sz="1600" b="1" dirty="0" err="1">
                <a:latin typeface="Times New Roman" panose="02020603050405020304" pitchFamily="18" charset="0"/>
                <a:cs typeface="Times New Roman" panose="02020603050405020304" pitchFamily="18" charset="0"/>
              </a:rPr>
              <a:t>apri-miR</a:t>
            </a:r>
            <a:r>
              <a:rPr lang="en-GB" sz="1600" b="1" dirty="0">
                <a:latin typeface="Times New Roman" panose="02020603050405020304" pitchFamily="18" charset="0"/>
                <a:cs typeface="Times New Roman" panose="02020603050405020304" pitchFamily="18" charset="0"/>
              </a:rPr>
              <a:t>: </a:t>
            </a:r>
            <a:r>
              <a:rPr lang="en-ZA" sz="1600" dirty="0">
                <a:effectLst/>
                <a:latin typeface="Times New Roman" panose="02020603050405020304" pitchFamily="18" charset="0"/>
                <a:ea typeface="Calibri" panose="020F0502020204030204" pitchFamily="34" charset="0"/>
                <a:cs typeface="Times New Roman" panose="02020603050405020304" pitchFamily="18" charset="0"/>
              </a:rPr>
              <a:t>Northern blot hybridization was performed on total RNA extracted from murine liver samples at 1 or 12 moths post infection with </a:t>
            </a:r>
            <a:r>
              <a:rPr lang="en-ZA" sz="1600" dirty="0" err="1">
                <a:effectLst/>
                <a:latin typeface="Times New Roman" panose="02020603050405020304" pitchFamily="18" charset="0"/>
                <a:ea typeface="Calibri" panose="020F0502020204030204" pitchFamily="34" charset="0"/>
                <a:cs typeface="Times New Roman" panose="02020603050405020304" pitchFamily="18" charset="0"/>
              </a:rPr>
              <a:t>scAAVs</a:t>
            </a:r>
            <a:r>
              <a:rPr lang="en-ZA"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en-ZA" sz="1600" dirty="0">
                <a:effectLst/>
                <a:latin typeface="Times New Roman" panose="02020603050405020304" pitchFamily="18" charset="0"/>
                <a:ea typeface="Arial" panose="020B0604020202020204" pitchFamily="34" charset="0"/>
                <a:cs typeface="Times New Roman" panose="02020603050405020304" pitchFamily="18" charset="0"/>
              </a:rPr>
              <a:t>Probes complementary to sequence guides 5, 8 or 9 were hybridized to the blot for </a:t>
            </a:r>
            <a:r>
              <a:rPr lang="en-ZA" sz="1600" dirty="0">
                <a:latin typeface="Times New Roman" panose="02020603050405020304" pitchFamily="18" charset="0"/>
                <a:ea typeface="Arial" panose="020B0604020202020204" pitchFamily="34" charset="0"/>
                <a:cs typeface="Times New Roman" panose="02020603050405020304" pitchFamily="18" charset="0"/>
              </a:rPr>
              <a:t>detection of mature guides. </a:t>
            </a:r>
            <a:r>
              <a:rPr lang="en-ZA" sz="1600" dirty="0">
                <a:effectLst/>
                <a:latin typeface="Times New Roman" panose="02020603050405020304" pitchFamily="18" charset="0"/>
                <a:ea typeface="Arial" panose="020B0604020202020204" pitchFamily="34" charset="0"/>
                <a:cs typeface="Times New Roman" panose="02020603050405020304" pitchFamily="18" charset="0"/>
              </a:rPr>
              <a:t>After stripping the blot, rehybridization with a probe complementary to U</a:t>
            </a:r>
            <a:r>
              <a:rPr lang="en-ZA" sz="1600" dirty="0">
                <a:effectLst/>
                <a:latin typeface="Times New Roman" panose="02020603050405020304" pitchFamily="18" charset="0"/>
                <a:ea typeface="Calibri" panose="020F0502020204030204" pitchFamily="34" charset="0"/>
                <a:cs typeface="Times New Roman" panose="02020603050405020304" pitchFamily="18" charset="0"/>
              </a:rPr>
              <a:t>6 small nuclear RNA was carried out to confirm equal loading. Data reflect a representative of three mice per group. MW – molecular weight.  Black and red arrows indicated processed </a:t>
            </a:r>
            <a:r>
              <a:rPr lang="en-ZA" sz="1600" dirty="0" err="1">
                <a:effectLst/>
                <a:latin typeface="Times New Roman" panose="02020603050405020304" pitchFamily="18" charset="0"/>
                <a:ea typeface="Calibri" panose="020F0502020204030204" pitchFamily="34" charset="0"/>
                <a:cs typeface="Times New Roman" panose="02020603050405020304" pitchFamily="18" charset="0"/>
              </a:rPr>
              <a:t>miR</a:t>
            </a:r>
            <a:r>
              <a:rPr lang="en-ZA" sz="1600" dirty="0">
                <a:effectLst/>
                <a:latin typeface="Times New Roman" panose="02020603050405020304" pitchFamily="18" charset="0"/>
                <a:ea typeface="Calibri" panose="020F0502020204030204" pitchFamily="34" charset="0"/>
                <a:cs typeface="Times New Roman" panose="02020603050405020304" pitchFamily="18" charset="0"/>
              </a:rPr>
              <a:t> guides (22 </a:t>
            </a:r>
            <a:r>
              <a:rPr lang="en-ZA" sz="1600" dirty="0" err="1">
                <a:effectLst/>
                <a:latin typeface="Times New Roman" panose="02020603050405020304" pitchFamily="18" charset="0"/>
                <a:ea typeface="Calibri" panose="020F0502020204030204" pitchFamily="34" charset="0"/>
                <a:cs typeface="Times New Roman" panose="02020603050405020304" pitchFamily="18" charset="0"/>
              </a:rPr>
              <a:t>nt</a:t>
            </a:r>
            <a:r>
              <a:rPr lang="en-ZA" sz="1600" dirty="0">
                <a:effectLst/>
                <a:latin typeface="Times New Roman" panose="02020603050405020304" pitchFamily="18" charset="0"/>
                <a:ea typeface="Calibri" panose="020F0502020204030204" pitchFamily="34" charset="0"/>
                <a:cs typeface="Times New Roman" panose="02020603050405020304" pitchFamily="18" charset="0"/>
              </a:rPr>
              <a:t>), and unprocessed or partially processed </a:t>
            </a:r>
            <a:r>
              <a:rPr lang="en-ZA" sz="1600" dirty="0" err="1">
                <a:effectLst/>
                <a:latin typeface="Times New Roman" panose="02020603050405020304" pitchFamily="18" charset="0"/>
                <a:ea typeface="Calibri" panose="020F0502020204030204" pitchFamily="34" charset="0"/>
                <a:cs typeface="Times New Roman" panose="02020603050405020304" pitchFamily="18" charset="0"/>
              </a:rPr>
              <a:t>pri-miRs</a:t>
            </a:r>
            <a:r>
              <a:rPr lang="en-ZA" sz="1600" dirty="0">
                <a:effectLst/>
                <a:latin typeface="Times New Roman" panose="02020603050405020304" pitchFamily="18" charset="0"/>
                <a:ea typeface="Calibri" panose="020F0502020204030204" pitchFamily="34" charset="0"/>
                <a:cs typeface="Times New Roman" panose="02020603050405020304" pitchFamily="18" charset="0"/>
              </a:rPr>
              <a:t>. The plot represent miR-5 band intensities quantified using Image J software relative to U6 RNA quantities.</a:t>
            </a:r>
            <a:endParaRPr lang="en-US" sz="1600" dirty="0">
              <a:latin typeface="Times New Roman" panose="02020603050405020304" pitchFamily="18" charset="0"/>
              <a:cs typeface="Times New Roman" panose="02020603050405020304" pitchFamily="18" charset="0"/>
            </a:endParaRPr>
          </a:p>
        </p:txBody>
      </p:sp>
      <p:grpSp>
        <p:nvGrpSpPr>
          <p:cNvPr id="3" name="Group 2"/>
          <p:cNvGrpSpPr/>
          <p:nvPr/>
        </p:nvGrpSpPr>
        <p:grpSpPr>
          <a:xfrm>
            <a:off x="0" y="0"/>
            <a:ext cx="6369605" cy="5241653"/>
            <a:chOff x="2109019" y="-14748"/>
            <a:chExt cx="6369605" cy="5241653"/>
          </a:xfrm>
        </p:grpSpPr>
        <p:pic>
          <p:nvPicPr>
            <p:cNvPr id="6" name="Picture 5" descr="A picture containing graphical user interface&#10;&#10;Description automatically generated">
              <a:extLst>
                <a:ext uri="{FF2B5EF4-FFF2-40B4-BE49-F238E27FC236}">
                  <a16:creationId xmlns:a16="http://schemas.microsoft.com/office/drawing/2014/main" id="{36742576-61C5-462F-BD61-4C0126DC50D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09019" y="-14748"/>
              <a:ext cx="6369605" cy="5241653"/>
            </a:xfrm>
            <a:prstGeom prst="rect">
              <a:avLst/>
            </a:prstGeom>
          </p:spPr>
        </p:pic>
        <p:cxnSp>
          <p:nvCxnSpPr>
            <p:cNvPr id="9" name="Straight Arrow Connector 8">
              <a:extLst>
                <a:ext uri="{FF2B5EF4-FFF2-40B4-BE49-F238E27FC236}">
                  <a16:creationId xmlns:a16="http://schemas.microsoft.com/office/drawing/2014/main" id="{6F0FB10E-7697-403D-8903-33A60EA580F4}"/>
                </a:ext>
              </a:extLst>
            </p:cNvPr>
            <p:cNvCxnSpPr/>
            <p:nvPr/>
          </p:nvCxnSpPr>
          <p:spPr>
            <a:xfrm flipH="1">
              <a:off x="4370334" y="2199994"/>
              <a:ext cx="144379"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BB66325C-3263-4599-B1C1-B53592BEB27D}"/>
                </a:ext>
              </a:extLst>
            </p:cNvPr>
            <p:cNvCxnSpPr/>
            <p:nvPr/>
          </p:nvCxnSpPr>
          <p:spPr>
            <a:xfrm flipH="1">
              <a:off x="6348740" y="2221728"/>
              <a:ext cx="144379"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37ACAC46-0D66-4FAC-B0DF-D2622960548C}"/>
                </a:ext>
              </a:extLst>
            </p:cNvPr>
            <p:cNvCxnSpPr/>
            <p:nvPr/>
          </p:nvCxnSpPr>
          <p:spPr>
            <a:xfrm flipH="1">
              <a:off x="4370334" y="2531395"/>
              <a:ext cx="14437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23F8FDA6-4155-4028-BAFF-6B3F0E389CCC}"/>
                </a:ext>
              </a:extLst>
            </p:cNvPr>
            <p:cNvCxnSpPr/>
            <p:nvPr/>
          </p:nvCxnSpPr>
          <p:spPr>
            <a:xfrm flipH="1">
              <a:off x="6348740" y="2642810"/>
              <a:ext cx="14437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66494" y="1644022"/>
            <a:ext cx="3583405" cy="3134040"/>
          </a:xfrm>
          <a:prstGeom prst="rect">
            <a:avLst/>
          </a:prstGeom>
        </p:spPr>
      </p:pic>
    </p:spTree>
    <p:extLst>
      <p:ext uri="{BB962C8B-B14F-4D97-AF65-F5344CB8AC3E}">
        <p14:creationId xmlns:p14="http://schemas.microsoft.com/office/powerpoint/2010/main" val="8676176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538526B-395D-44F9-A044-2C1844B31C1E}"/>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77518" y="646567"/>
            <a:ext cx="5760563" cy="3913046"/>
          </a:xfrm>
          <a:prstGeom prst="rect">
            <a:avLst/>
          </a:prstGeom>
          <a:noFill/>
          <a:ln>
            <a:noFill/>
          </a:ln>
        </p:spPr>
      </p:pic>
      <p:sp>
        <p:nvSpPr>
          <p:cNvPr id="6" name="TextBox 5">
            <a:extLst>
              <a:ext uri="{FF2B5EF4-FFF2-40B4-BE49-F238E27FC236}">
                <a16:creationId xmlns:a16="http://schemas.microsoft.com/office/drawing/2014/main" id="{07A96E1D-A86C-414E-AC90-7BEB60673121}"/>
              </a:ext>
            </a:extLst>
          </p:cNvPr>
          <p:cNvSpPr txBox="1"/>
          <p:nvPr/>
        </p:nvSpPr>
        <p:spPr>
          <a:xfrm>
            <a:off x="882445" y="4559613"/>
            <a:ext cx="9860437" cy="1815882"/>
          </a:xfrm>
          <a:prstGeom prst="rect">
            <a:avLst/>
          </a:prstGeom>
          <a:noFill/>
        </p:spPr>
        <p:txBody>
          <a:bodyPr wrap="square">
            <a:spAutoFit/>
          </a:bodyPr>
          <a:lstStyle/>
          <a:p>
            <a:pPr>
              <a:spcAft>
                <a:spcPts val="1000"/>
              </a:spcAft>
            </a:pPr>
            <a:r>
              <a:rPr lang="en-GB" sz="1600" b="1" dirty="0">
                <a:latin typeface="Times New Roman" panose="02020603050405020304" pitchFamily="18" charset="0"/>
                <a:cs typeface="Times New Roman" panose="02020603050405020304" pitchFamily="18" charset="0"/>
              </a:rPr>
              <a:t>Figure S3: scAn80 genome stability in the liver: </a:t>
            </a:r>
            <a:r>
              <a:rPr lang="en-ZA"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Mice were injected with saline or scAAVs at a dose of 1 × 10</a:t>
            </a:r>
            <a:r>
              <a:rPr lang="en-ZA" sz="1600" b="0" baseline="30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a:t>
            </a:r>
            <a:r>
              <a:rPr lang="en-ZA"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viral particles.  Measurement of scAAV VPEs per 100 ng of total hepatic DNA extracted from mice sacrificed at 1 and 12 months post vector infection was done using quantitative PCR technique. The means (±SEM) were derived from n = 4 or 5 mice per group.  The one-way ANOVA was used to ascertain statistically significant differences between saline and scAAV groups for months 1 and 12, respectively, these are indicated by asterisks, </a:t>
            </a:r>
            <a:r>
              <a:rPr lang="en-ZA" sz="1600" b="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p‑v</a:t>
            </a:r>
            <a:r>
              <a:rPr lang="en-ZA"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alues &lt; 0.05 (*), </a:t>
            </a:r>
            <a:r>
              <a:rPr lang="en-ZA"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&lt; </a:t>
            </a:r>
            <a:r>
              <a:rPr lang="en-ZA"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0.001 (**), &lt; 0.0001 (***) were regarded as statistically significant., </a:t>
            </a:r>
            <a:r>
              <a:rPr lang="en-ZA" sz="1600" b="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p‑v</a:t>
            </a:r>
            <a:r>
              <a:rPr lang="en-ZA"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alues </a:t>
            </a:r>
            <a:r>
              <a:rPr lang="en-ZA"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ZA"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0.05 were regarded as statistically insignificant</a:t>
            </a:r>
            <a:r>
              <a:rPr lang="en-ZA"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69796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AFFEC43-B714-4B8B-86F0-2CABCB6097EA}"/>
              </a:ext>
            </a:extLst>
          </p:cNvPr>
          <p:cNvSpPr txBox="1"/>
          <p:nvPr/>
        </p:nvSpPr>
        <p:spPr>
          <a:xfrm>
            <a:off x="0" y="5057591"/>
            <a:ext cx="12192000" cy="1323439"/>
          </a:xfrm>
          <a:prstGeom prst="rect">
            <a:avLst/>
          </a:prstGeom>
          <a:noFill/>
        </p:spPr>
        <p:txBody>
          <a:bodyPr wrap="square">
            <a:spAutoFit/>
          </a:bodyPr>
          <a:lstStyle/>
          <a:p>
            <a:pPr>
              <a:spcAft>
                <a:spcPts val="1000"/>
              </a:spcAft>
            </a:pPr>
            <a:r>
              <a:rPr lang="en-GB" sz="1600" b="1" dirty="0" err="1">
                <a:latin typeface="Times New Roman" panose="02020603050405020304" pitchFamily="18" charset="0"/>
                <a:cs typeface="Times New Roman" panose="02020603050405020304" pitchFamily="18" charset="0"/>
              </a:rPr>
              <a:t>Fure</a:t>
            </a:r>
            <a:r>
              <a:rPr lang="en-GB" sz="1600" b="1" dirty="0">
                <a:latin typeface="Times New Roman" panose="02020603050405020304" pitchFamily="18" charset="0"/>
                <a:cs typeface="Times New Roman" panose="02020603050405020304" pitchFamily="18" charset="0"/>
              </a:rPr>
              <a:t> S4: HBsAg and VPE levels relative to baseline: </a:t>
            </a:r>
            <a:r>
              <a:rPr lang="en-ZA"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HBV transgenic mice were injected intravenously with saline or </a:t>
            </a:r>
            <a:r>
              <a:rPr lang="en-ZA"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scAAV</a:t>
            </a:r>
            <a:r>
              <a:rPr lang="en-ZA"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1 × 10</a:t>
            </a:r>
            <a:r>
              <a:rPr lang="en-ZA" sz="1600"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11</a:t>
            </a:r>
            <a:r>
              <a:rPr lang="en-ZA"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ZA" sz="16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scAAV</a:t>
            </a:r>
            <a:r>
              <a:rPr lang="en-ZA"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genome copies</a:t>
            </a:r>
            <a:r>
              <a:rPr lang="en-ZA"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ZA"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ZA" sz="1600" b="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HBsAg</a:t>
            </a:r>
            <a:r>
              <a:rPr lang="en-ZA"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ZA"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a:t>
            </a:r>
            <a:r>
              <a:rPr lang="en-ZA"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and VPEs (</a:t>
            </a:r>
            <a:r>
              <a:rPr lang="en-ZA"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a:t>
            </a:r>
            <a:r>
              <a:rPr lang="en-ZA"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in serum was measured thereafter for a 12-month period and presented relative to measurements taken prior </a:t>
            </a:r>
            <a:r>
              <a:rPr lang="en-ZA"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scAAV administration</a:t>
            </a:r>
            <a:r>
              <a:rPr lang="en-ZA"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The means (±SEM) were derived from n = 4 - 6 mice per group.  The one-way ANOVA was used to ascertain statistically significant differences relative to anti-HCV vector controls, these are indicated by asterisks, </a:t>
            </a:r>
            <a:r>
              <a:rPr lang="en-ZA" sz="1600" b="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p‑v</a:t>
            </a:r>
            <a:r>
              <a:rPr lang="en-ZA"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alues &lt; 0.05 (*),&lt; 0.001 (**), &lt; 0.0001 (***) were regarded as statistically significant, </a:t>
            </a:r>
            <a:r>
              <a:rPr lang="en-ZA" sz="1600" b="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p‑v</a:t>
            </a:r>
            <a:r>
              <a:rPr lang="en-ZA"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alues ≥ 0.05 were regarded as statistically insignificant.</a:t>
            </a:r>
            <a:endParaRPr lang="en-US"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00EB8061-518D-4644-8F77-8CEFB75233CD}"/>
              </a:ext>
            </a:extLst>
          </p:cNvPr>
          <p:cNvSpPr txBox="1"/>
          <p:nvPr/>
        </p:nvSpPr>
        <p:spPr>
          <a:xfrm>
            <a:off x="1559059" y="84670"/>
            <a:ext cx="441146" cy="369332"/>
          </a:xfrm>
          <a:prstGeom prst="rect">
            <a:avLst/>
          </a:prstGeom>
          <a:noFill/>
        </p:spPr>
        <p:txBody>
          <a:bodyPr wrap="none" rtlCol="0">
            <a:spAutoFit/>
          </a:bodyPr>
          <a:lstStyle/>
          <a:p>
            <a:r>
              <a:rPr lang="en-GB" dirty="0">
                <a:latin typeface="Times New Roman" panose="02020603050405020304" pitchFamily="18" charset="0"/>
                <a:cs typeface="Times New Roman" panose="02020603050405020304" pitchFamily="18" charset="0"/>
              </a:rPr>
              <a:t>(a)</a:t>
            </a:r>
            <a:endParaRPr lang="en-ZA"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00EB8061-518D-4644-8F77-8CEFB75233CD}"/>
              </a:ext>
            </a:extLst>
          </p:cNvPr>
          <p:cNvSpPr txBox="1"/>
          <p:nvPr/>
        </p:nvSpPr>
        <p:spPr>
          <a:xfrm>
            <a:off x="1529564" y="2624589"/>
            <a:ext cx="453970" cy="369332"/>
          </a:xfrm>
          <a:prstGeom prst="rect">
            <a:avLst/>
          </a:prstGeom>
          <a:noFill/>
        </p:spPr>
        <p:txBody>
          <a:bodyPr wrap="none" rtlCol="0">
            <a:spAutoFit/>
          </a:bodyPr>
          <a:lstStyle/>
          <a:p>
            <a:r>
              <a:rPr lang="en-GB" dirty="0">
                <a:latin typeface="Times New Roman" panose="02020603050405020304" pitchFamily="18" charset="0"/>
                <a:cs typeface="Times New Roman" panose="02020603050405020304" pitchFamily="18" charset="0"/>
              </a:rPr>
              <a:t>(b)</a:t>
            </a:r>
            <a:endParaRPr lang="en-ZA" dirty="0">
              <a:latin typeface="Times New Roman" panose="02020603050405020304" pitchFamily="18" charset="0"/>
              <a:cs typeface="Times New Roman" panose="02020603050405020304" pitchFamily="18" charset="0"/>
            </a:endParaRPr>
          </a:p>
        </p:txBody>
      </p:sp>
      <p:grpSp>
        <p:nvGrpSpPr>
          <p:cNvPr id="44" name="Group 43"/>
          <p:cNvGrpSpPr/>
          <p:nvPr/>
        </p:nvGrpSpPr>
        <p:grpSpPr>
          <a:xfrm>
            <a:off x="1881667" y="-173136"/>
            <a:ext cx="6119111" cy="2962394"/>
            <a:chOff x="1046427" y="-173136"/>
            <a:chExt cx="6119111" cy="2962394"/>
          </a:xfrm>
        </p:grpSpPr>
        <p:grpSp>
          <p:nvGrpSpPr>
            <p:cNvPr id="25" name="Group 24"/>
            <p:cNvGrpSpPr/>
            <p:nvPr/>
          </p:nvGrpSpPr>
          <p:grpSpPr>
            <a:xfrm>
              <a:off x="1046427" y="-173136"/>
              <a:ext cx="5793988" cy="2962394"/>
              <a:chOff x="1046427" y="-173136"/>
              <a:chExt cx="5793988" cy="2962394"/>
            </a:xfrm>
          </p:grpSpPr>
          <p:pic>
            <p:nvPicPr>
              <p:cNvPr id="5" name="Picture 4" descr="Chart&#10;&#10;Description automatically generated with low confidence">
                <a:extLst>
                  <a:ext uri="{FF2B5EF4-FFF2-40B4-BE49-F238E27FC236}">
                    <a16:creationId xmlns:a16="http://schemas.microsoft.com/office/drawing/2014/main" id="{D7C06712-6FDC-4752-8DB1-3BD8000194F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6427" y="-173136"/>
                <a:ext cx="5758845" cy="2962394"/>
              </a:xfrm>
              <a:prstGeom prst="rect">
                <a:avLst/>
              </a:prstGeom>
            </p:spPr>
          </p:pic>
          <p:sp>
            <p:nvSpPr>
              <p:cNvPr id="24" name="Rectangle 23"/>
              <p:cNvSpPr/>
              <p:nvPr/>
            </p:nvSpPr>
            <p:spPr>
              <a:xfrm>
                <a:off x="5512777" y="298938"/>
                <a:ext cx="1327638" cy="15386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25">
              <a:extLst>
                <a:ext uri="{FF2B5EF4-FFF2-40B4-BE49-F238E27FC236}">
                  <a16:creationId xmlns:a16="http://schemas.microsoft.com/office/drawing/2014/main" id="{1E0E0B3E-8EB1-CEEB-0534-27FF676BA905}"/>
                </a:ext>
              </a:extLst>
            </p:cNvPr>
            <p:cNvGrpSpPr/>
            <p:nvPr/>
          </p:nvGrpSpPr>
          <p:grpSpPr>
            <a:xfrm>
              <a:off x="5462251" y="234138"/>
              <a:ext cx="1703287" cy="1633515"/>
              <a:chOff x="4620849" y="260648"/>
              <a:chExt cx="1277465" cy="1633515"/>
            </a:xfrm>
          </p:grpSpPr>
          <p:sp>
            <p:nvSpPr>
              <p:cNvPr id="27" name="TextBox 26">
                <a:extLst>
                  <a:ext uri="{FF2B5EF4-FFF2-40B4-BE49-F238E27FC236}">
                    <a16:creationId xmlns:a16="http://schemas.microsoft.com/office/drawing/2014/main" id="{887E9AE3-6E78-E234-FFB5-2965E7374E36}"/>
                  </a:ext>
                </a:extLst>
              </p:cNvPr>
              <p:cNvSpPr txBox="1"/>
              <p:nvPr/>
            </p:nvSpPr>
            <p:spPr>
              <a:xfrm>
                <a:off x="4626812" y="1647942"/>
                <a:ext cx="830997" cy="246221"/>
              </a:xfrm>
              <a:prstGeom prst="rect">
                <a:avLst/>
              </a:prstGeom>
              <a:solidFill>
                <a:schemeClr val="bg1"/>
              </a:solidFill>
            </p:spPr>
            <p:txBody>
              <a:bodyPr wrap="none" rtlCol="0">
                <a:spAutoFit/>
              </a:bodyPr>
              <a:lstStyle/>
              <a:p>
                <a:r>
                  <a:rPr lang="en-ZA" sz="1000" b="1" dirty="0"/>
                  <a:t>scAnc80 miR31/5</a:t>
                </a:r>
              </a:p>
            </p:txBody>
          </p:sp>
          <p:sp>
            <p:nvSpPr>
              <p:cNvPr id="28" name="TextBox 27">
                <a:extLst>
                  <a:ext uri="{FF2B5EF4-FFF2-40B4-BE49-F238E27FC236}">
                    <a16:creationId xmlns:a16="http://schemas.microsoft.com/office/drawing/2014/main" id="{8CC97253-7E48-9B65-132D-7C22EF0D6555}"/>
                  </a:ext>
                </a:extLst>
              </p:cNvPr>
              <p:cNvSpPr txBox="1"/>
              <p:nvPr/>
            </p:nvSpPr>
            <p:spPr>
              <a:xfrm>
                <a:off x="4626812" y="1408587"/>
                <a:ext cx="804547" cy="246221"/>
              </a:xfrm>
              <a:prstGeom prst="rect">
                <a:avLst/>
              </a:prstGeom>
              <a:solidFill>
                <a:schemeClr val="bg1"/>
              </a:solidFill>
            </p:spPr>
            <p:txBody>
              <a:bodyPr wrap="none" rtlCol="0">
                <a:spAutoFit/>
              </a:bodyPr>
              <a:lstStyle/>
              <a:p>
                <a:r>
                  <a:rPr lang="en-ZA" sz="1000" b="1" dirty="0"/>
                  <a:t>scAAV8 miR31/5</a:t>
                </a:r>
              </a:p>
            </p:txBody>
          </p:sp>
          <p:sp>
            <p:nvSpPr>
              <p:cNvPr id="29" name="TextBox 28">
                <a:extLst>
                  <a:ext uri="{FF2B5EF4-FFF2-40B4-BE49-F238E27FC236}">
                    <a16:creationId xmlns:a16="http://schemas.microsoft.com/office/drawing/2014/main" id="{8BDFF0A5-4DD2-EFB4-05F8-0192A03547C5}"/>
                  </a:ext>
                </a:extLst>
              </p:cNvPr>
              <p:cNvSpPr txBox="1"/>
              <p:nvPr/>
            </p:nvSpPr>
            <p:spPr>
              <a:xfrm>
                <a:off x="4626812" y="941041"/>
                <a:ext cx="1271502" cy="246221"/>
              </a:xfrm>
              <a:prstGeom prst="rect">
                <a:avLst/>
              </a:prstGeom>
              <a:solidFill>
                <a:schemeClr val="bg1"/>
              </a:solidFill>
            </p:spPr>
            <p:txBody>
              <a:bodyPr wrap="square" rtlCol="0">
                <a:spAutoFit/>
              </a:bodyPr>
              <a:lstStyle/>
              <a:p>
                <a:r>
                  <a:rPr lang="en-ZA" sz="1000" b="1" dirty="0"/>
                  <a:t>scAAV8 miR31/5,8,9</a:t>
                </a:r>
              </a:p>
            </p:txBody>
          </p:sp>
          <p:sp>
            <p:nvSpPr>
              <p:cNvPr id="30" name="TextBox 29">
                <a:extLst>
                  <a:ext uri="{FF2B5EF4-FFF2-40B4-BE49-F238E27FC236}">
                    <a16:creationId xmlns:a16="http://schemas.microsoft.com/office/drawing/2014/main" id="{3ED4F94C-A397-C734-817E-4F6B16F742A4}"/>
                  </a:ext>
                </a:extLst>
              </p:cNvPr>
              <p:cNvSpPr txBox="1"/>
              <p:nvPr/>
            </p:nvSpPr>
            <p:spPr>
              <a:xfrm>
                <a:off x="4626812" y="260648"/>
                <a:ext cx="418624" cy="246221"/>
              </a:xfrm>
              <a:prstGeom prst="rect">
                <a:avLst/>
              </a:prstGeom>
              <a:solidFill>
                <a:schemeClr val="bg1"/>
              </a:solidFill>
            </p:spPr>
            <p:txBody>
              <a:bodyPr wrap="none" rtlCol="0">
                <a:spAutoFit/>
              </a:bodyPr>
              <a:lstStyle/>
              <a:p>
                <a:r>
                  <a:rPr lang="en-ZA" sz="1000" b="1" dirty="0"/>
                  <a:t>SALINE</a:t>
                </a:r>
              </a:p>
            </p:txBody>
          </p:sp>
          <p:sp>
            <p:nvSpPr>
              <p:cNvPr id="31" name="TextBox 30">
                <a:extLst>
                  <a:ext uri="{FF2B5EF4-FFF2-40B4-BE49-F238E27FC236}">
                    <a16:creationId xmlns:a16="http://schemas.microsoft.com/office/drawing/2014/main" id="{2A78C59B-A2EF-E501-62AA-E472EC42BAA0}"/>
                  </a:ext>
                </a:extLst>
              </p:cNvPr>
              <p:cNvSpPr txBox="1"/>
              <p:nvPr/>
            </p:nvSpPr>
            <p:spPr>
              <a:xfrm>
                <a:off x="4627978" y="1176655"/>
                <a:ext cx="980076" cy="246221"/>
              </a:xfrm>
              <a:prstGeom prst="rect">
                <a:avLst/>
              </a:prstGeom>
              <a:solidFill>
                <a:schemeClr val="bg1"/>
              </a:solidFill>
            </p:spPr>
            <p:txBody>
              <a:bodyPr wrap="none" rtlCol="0">
                <a:spAutoFit/>
              </a:bodyPr>
              <a:lstStyle/>
              <a:p>
                <a:r>
                  <a:rPr lang="en-ZA" sz="1000" b="1" dirty="0"/>
                  <a:t>scAnc80 miR31/5,8,9</a:t>
                </a:r>
              </a:p>
            </p:txBody>
          </p:sp>
          <p:sp>
            <p:nvSpPr>
              <p:cNvPr id="32" name="TextBox 31">
                <a:extLst>
                  <a:ext uri="{FF2B5EF4-FFF2-40B4-BE49-F238E27FC236}">
                    <a16:creationId xmlns:a16="http://schemas.microsoft.com/office/drawing/2014/main" id="{660C64C2-E6DE-A0E7-6C5C-D7B45899A595}"/>
                  </a:ext>
                </a:extLst>
              </p:cNvPr>
              <p:cNvSpPr txBox="1"/>
              <p:nvPr/>
            </p:nvSpPr>
            <p:spPr>
              <a:xfrm>
                <a:off x="4620849" y="718205"/>
                <a:ext cx="954829" cy="246221"/>
              </a:xfrm>
              <a:prstGeom prst="rect">
                <a:avLst/>
              </a:prstGeom>
              <a:solidFill>
                <a:schemeClr val="bg1"/>
              </a:solidFill>
            </p:spPr>
            <p:txBody>
              <a:bodyPr wrap="none" rtlCol="0">
                <a:spAutoFit/>
              </a:bodyPr>
              <a:lstStyle/>
              <a:p>
                <a:r>
                  <a:rPr lang="en-ZA" sz="1000" b="1" dirty="0"/>
                  <a:t>scAnc80 </a:t>
                </a:r>
                <a:r>
                  <a:rPr lang="en-ZA" sz="1000" b="1" dirty="0" err="1"/>
                  <a:t>mTTR</a:t>
                </a:r>
                <a:r>
                  <a:rPr lang="en-ZA" sz="1000" b="1" dirty="0"/>
                  <a:t>-BCDE</a:t>
                </a:r>
              </a:p>
            </p:txBody>
          </p:sp>
          <p:sp>
            <p:nvSpPr>
              <p:cNvPr id="33" name="TextBox 32">
                <a:extLst>
                  <a:ext uri="{FF2B5EF4-FFF2-40B4-BE49-F238E27FC236}">
                    <a16:creationId xmlns:a16="http://schemas.microsoft.com/office/drawing/2014/main" id="{563A90A8-A4F9-7695-C23C-A357D3976233}"/>
                  </a:ext>
                </a:extLst>
              </p:cNvPr>
              <p:cNvSpPr txBox="1"/>
              <p:nvPr/>
            </p:nvSpPr>
            <p:spPr>
              <a:xfrm>
                <a:off x="4626812" y="483618"/>
                <a:ext cx="905536" cy="246221"/>
              </a:xfrm>
              <a:prstGeom prst="rect">
                <a:avLst/>
              </a:prstGeom>
              <a:solidFill>
                <a:schemeClr val="bg1"/>
              </a:solidFill>
            </p:spPr>
            <p:txBody>
              <a:bodyPr wrap="none" rtlCol="0">
                <a:spAutoFit/>
              </a:bodyPr>
              <a:lstStyle/>
              <a:p>
                <a:r>
                  <a:rPr lang="en-ZA" sz="1000" b="1" dirty="0"/>
                  <a:t>scAnc8 </a:t>
                </a:r>
                <a:r>
                  <a:rPr lang="en-ZA" sz="1000" b="1" dirty="0" err="1"/>
                  <a:t>mTTR</a:t>
                </a:r>
                <a:r>
                  <a:rPr lang="en-ZA" sz="1000" b="1" dirty="0"/>
                  <a:t>-BCDE</a:t>
                </a:r>
              </a:p>
            </p:txBody>
          </p:sp>
        </p:grpSp>
      </p:grpSp>
      <p:grpSp>
        <p:nvGrpSpPr>
          <p:cNvPr id="45" name="Group 44"/>
          <p:cNvGrpSpPr/>
          <p:nvPr/>
        </p:nvGrpSpPr>
        <p:grpSpPr>
          <a:xfrm>
            <a:off x="1679034" y="2201560"/>
            <a:ext cx="6207478" cy="2915565"/>
            <a:chOff x="1679034" y="2201560"/>
            <a:chExt cx="6207478" cy="2915565"/>
          </a:xfrm>
        </p:grpSpPr>
        <p:grpSp>
          <p:nvGrpSpPr>
            <p:cNvPr id="35" name="Group 34"/>
            <p:cNvGrpSpPr/>
            <p:nvPr/>
          </p:nvGrpSpPr>
          <p:grpSpPr>
            <a:xfrm>
              <a:off x="1679034" y="2201560"/>
              <a:ext cx="6014199" cy="2915565"/>
              <a:chOff x="1679034" y="2201560"/>
              <a:chExt cx="6014199" cy="2915565"/>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9034" y="2201560"/>
                <a:ext cx="6014199" cy="2915565"/>
              </a:xfrm>
              <a:prstGeom prst="rect">
                <a:avLst/>
              </a:prstGeom>
            </p:spPr>
          </p:pic>
          <p:sp>
            <p:nvSpPr>
              <p:cNvPr id="34" name="Rectangle 33"/>
              <p:cNvSpPr/>
              <p:nvPr/>
            </p:nvSpPr>
            <p:spPr>
              <a:xfrm>
                <a:off x="6216162" y="2778369"/>
                <a:ext cx="1450730" cy="1573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35">
              <a:extLst>
                <a:ext uri="{FF2B5EF4-FFF2-40B4-BE49-F238E27FC236}">
                  <a16:creationId xmlns:a16="http://schemas.microsoft.com/office/drawing/2014/main" id="{3D3CBF6A-3D49-68B5-0859-65A16E804715}"/>
                </a:ext>
              </a:extLst>
            </p:cNvPr>
            <p:cNvGrpSpPr/>
            <p:nvPr/>
          </p:nvGrpSpPr>
          <p:grpSpPr>
            <a:xfrm>
              <a:off x="6183225" y="2676615"/>
              <a:ext cx="1703287" cy="1633515"/>
              <a:chOff x="4608921" y="2703126"/>
              <a:chExt cx="1277465" cy="1633515"/>
            </a:xfrm>
          </p:grpSpPr>
          <p:sp>
            <p:nvSpPr>
              <p:cNvPr id="37" name="TextBox 36">
                <a:extLst>
                  <a:ext uri="{FF2B5EF4-FFF2-40B4-BE49-F238E27FC236}">
                    <a16:creationId xmlns:a16="http://schemas.microsoft.com/office/drawing/2014/main" id="{63283579-0D11-1146-817B-5621D2645441}"/>
                  </a:ext>
                </a:extLst>
              </p:cNvPr>
              <p:cNvSpPr txBox="1"/>
              <p:nvPr/>
            </p:nvSpPr>
            <p:spPr>
              <a:xfrm>
                <a:off x="4614884" y="4090420"/>
                <a:ext cx="830997" cy="246221"/>
              </a:xfrm>
              <a:prstGeom prst="rect">
                <a:avLst/>
              </a:prstGeom>
              <a:solidFill>
                <a:schemeClr val="bg1"/>
              </a:solidFill>
            </p:spPr>
            <p:txBody>
              <a:bodyPr wrap="none" rtlCol="0">
                <a:spAutoFit/>
              </a:bodyPr>
              <a:lstStyle/>
              <a:p>
                <a:r>
                  <a:rPr lang="en-ZA" sz="1000" b="1" dirty="0"/>
                  <a:t>scAnc80 miR31/5</a:t>
                </a:r>
              </a:p>
            </p:txBody>
          </p:sp>
          <p:sp>
            <p:nvSpPr>
              <p:cNvPr id="38" name="TextBox 37">
                <a:extLst>
                  <a:ext uri="{FF2B5EF4-FFF2-40B4-BE49-F238E27FC236}">
                    <a16:creationId xmlns:a16="http://schemas.microsoft.com/office/drawing/2014/main" id="{9F59F6C3-36DE-0148-52FC-C3807391355E}"/>
                  </a:ext>
                </a:extLst>
              </p:cNvPr>
              <p:cNvSpPr txBox="1"/>
              <p:nvPr/>
            </p:nvSpPr>
            <p:spPr>
              <a:xfrm>
                <a:off x="4614884" y="3851065"/>
                <a:ext cx="804547" cy="246221"/>
              </a:xfrm>
              <a:prstGeom prst="rect">
                <a:avLst/>
              </a:prstGeom>
              <a:solidFill>
                <a:schemeClr val="bg1"/>
              </a:solidFill>
            </p:spPr>
            <p:txBody>
              <a:bodyPr wrap="none" rtlCol="0">
                <a:spAutoFit/>
              </a:bodyPr>
              <a:lstStyle/>
              <a:p>
                <a:r>
                  <a:rPr lang="en-ZA" sz="1000" b="1" dirty="0"/>
                  <a:t>scAAV8 miR31/5</a:t>
                </a:r>
              </a:p>
            </p:txBody>
          </p:sp>
          <p:sp>
            <p:nvSpPr>
              <p:cNvPr id="39" name="TextBox 38">
                <a:extLst>
                  <a:ext uri="{FF2B5EF4-FFF2-40B4-BE49-F238E27FC236}">
                    <a16:creationId xmlns:a16="http://schemas.microsoft.com/office/drawing/2014/main" id="{809BDB3A-D53B-E3B8-1E81-15E0EAEC824C}"/>
                  </a:ext>
                </a:extLst>
              </p:cNvPr>
              <p:cNvSpPr txBox="1"/>
              <p:nvPr/>
            </p:nvSpPr>
            <p:spPr>
              <a:xfrm>
                <a:off x="4614884" y="3383519"/>
                <a:ext cx="1271502" cy="246221"/>
              </a:xfrm>
              <a:prstGeom prst="rect">
                <a:avLst/>
              </a:prstGeom>
              <a:solidFill>
                <a:schemeClr val="bg1"/>
              </a:solidFill>
            </p:spPr>
            <p:txBody>
              <a:bodyPr wrap="square" rtlCol="0">
                <a:spAutoFit/>
              </a:bodyPr>
              <a:lstStyle/>
              <a:p>
                <a:r>
                  <a:rPr lang="en-ZA" sz="1000" b="1" dirty="0"/>
                  <a:t>scAAV8 miR31/5,8,9</a:t>
                </a:r>
              </a:p>
            </p:txBody>
          </p:sp>
          <p:sp>
            <p:nvSpPr>
              <p:cNvPr id="40" name="TextBox 39">
                <a:extLst>
                  <a:ext uri="{FF2B5EF4-FFF2-40B4-BE49-F238E27FC236}">
                    <a16:creationId xmlns:a16="http://schemas.microsoft.com/office/drawing/2014/main" id="{5C5E0358-4A5C-BFD1-6398-55024974C4BB}"/>
                  </a:ext>
                </a:extLst>
              </p:cNvPr>
              <p:cNvSpPr txBox="1"/>
              <p:nvPr/>
            </p:nvSpPr>
            <p:spPr>
              <a:xfrm>
                <a:off x="4614884" y="2703126"/>
                <a:ext cx="418624" cy="246221"/>
              </a:xfrm>
              <a:prstGeom prst="rect">
                <a:avLst/>
              </a:prstGeom>
              <a:solidFill>
                <a:schemeClr val="bg1"/>
              </a:solidFill>
            </p:spPr>
            <p:txBody>
              <a:bodyPr wrap="none" rtlCol="0">
                <a:spAutoFit/>
              </a:bodyPr>
              <a:lstStyle/>
              <a:p>
                <a:r>
                  <a:rPr lang="en-ZA" sz="1000" b="1" dirty="0"/>
                  <a:t>SALINE</a:t>
                </a:r>
              </a:p>
            </p:txBody>
          </p:sp>
          <p:sp>
            <p:nvSpPr>
              <p:cNvPr id="41" name="TextBox 40">
                <a:extLst>
                  <a:ext uri="{FF2B5EF4-FFF2-40B4-BE49-F238E27FC236}">
                    <a16:creationId xmlns:a16="http://schemas.microsoft.com/office/drawing/2014/main" id="{627E7E81-4BFF-9065-8B6A-D4F26BF439A9}"/>
                  </a:ext>
                </a:extLst>
              </p:cNvPr>
              <p:cNvSpPr txBox="1"/>
              <p:nvPr/>
            </p:nvSpPr>
            <p:spPr>
              <a:xfrm>
                <a:off x="4616050" y="3619133"/>
                <a:ext cx="980076" cy="246221"/>
              </a:xfrm>
              <a:prstGeom prst="rect">
                <a:avLst/>
              </a:prstGeom>
              <a:solidFill>
                <a:schemeClr val="bg1"/>
              </a:solidFill>
            </p:spPr>
            <p:txBody>
              <a:bodyPr wrap="none" rtlCol="0">
                <a:spAutoFit/>
              </a:bodyPr>
              <a:lstStyle/>
              <a:p>
                <a:r>
                  <a:rPr lang="en-ZA" sz="1000" b="1" dirty="0"/>
                  <a:t>scAnc80 miR31/5,8,9</a:t>
                </a:r>
              </a:p>
            </p:txBody>
          </p:sp>
          <p:sp>
            <p:nvSpPr>
              <p:cNvPr id="42" name="TextBox 41">
                <a:extLst>
                  <a:ext uri="{FF2B5EF4-FFF2-40B4-BE49-F238E27FC236}">
                    <a16:creationId xmlns:a16="http://schemas.microsoft.com/office/drawing/2014/main" id="{81DA9392-E992-0C42-F63A-D418A6366338}"/>
                  </a:ext>
                </a:extLst>
              </p:cNvPr>
              <p:cNvSpPr txBox="1"/>
              <p:nvPr/>
            </p:nvSpPr>
            <p:spPr>
              <a:xfrm>
                <a:off x="4608921" y="3160683"/>
                <a:ext cx="954829" cy="246221"/>
              </a:xfrm>
              <a:prstGeom prst="rect">
                <a:avLst/>
              </a:prstGeom>
              <a:solidFill>
                <a:schemeClr val="bg1"/>
              </a:solidFill>
            </p:spPr>
            <p:txBody>
              <a:bodyPr wrap="none" rtlCol="0">
                <a:spAutoFit/>
              </a:bodyPr>
              <a:lstStyle/>
              <a:p>
                <a:r>
                  <a:rPr lang="en-ZA" sz="1000" b="1" dirty="0"/>
                  <a:t>scAnc80 </a:t>
                </a:r>
                <a:r>
                  <a:rPr lang="en-ZA" sz="1000" b="1" dirty="0" err="1"/>
                  <a:t>mTTR</a:t>
                </a:r>
                <a:r>
                  <a:rPr lang="en-ZA" sz="1000" b="1" dirty="0"/>
                  <a:t>-BCDE</a:t>
                </a:r>
              </a:p>
            </p:txBody>
          </p:sp>
          <p:sp>
            <p:nvSpPr>
              <p:cNvPr id="43" name="TextBox 42">
                <a:extLst>
                  <a:ext uri="{FF2B5EF4-FFF2-40B4-BE49-F238E27FC236}">
                    <a16:creationId xmlns:a16="http://schemas.microsoft.com/office/drawing/2014/main" id="{D8F20E16-9B7F-06BD-BFFF-017CB5311A7D}"/>
                  </a:ext>
                </a:extLst>
              </p:cNvPr>
              <p:cNvSpPr txBox="1"/>
              <p:nvPr/>
            </p:nvSpPr>
            <p:spPr>
              <a:xfrm>
                <a:off x="4614884" y="2926096"/>
                <a:ext cx="905536" cy="246221"/>
              </a:xfrm>
              <a:prstGeom prst="rect">
                <a:avLst/>
              </a:prstGeom>
              <a:solidFill>
                <a:schemeClr val="bg1"/>
              </a:solidFill>
            </p:spPr>
            <p:txBody>
              <a:bodyPr wrap="none" rtlCol="0">
                <a:spAutoFit/>
              </a:bodyPr>
              <a:lstStyle/>
              <a:p>
                <a:r>
                  <a:rPr lang="en-ZA" sz="1000" b="1" dirty="0"/>
                  <a:t>scAnc8 </a:t>
                </a:r>
                <a:r>
                  <a:rPr lang="en-ZA" sz="1000" b="1" dirty="0" err="1"/>
                  <a:t>mTTR</a:t>
                </a:r>
                <a:r>
                  <a:rPr lang="en-ZA" sz="1000" b="1" dirty="0"/>
                  <a:t>-BCDE</a:t>
                </a:r>
              </a:p>
            </p:txBody>
          </p:sp>
        </p:grpSp>
      </p:grpSp>
    </p:spTree>
    <p:extLst>
      <p:ext uri="{BB962C8B-B14F-4D97-AF65-F5344CB8AC3E}">
        <p14:creationId xmlns:p14="http://schemas.microsoft.com/office/powerpoint/2010/main" val="3020207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ot blot -updated">
            <a:extLst>
              <a:ext uri="{FF2B5EF4-FFF2-40B4-BE49-F238E27FC236}">
                <a16:creationId xmlns:a16="http://schemas.microsoft.com/office/drawing/2014/main" id="{CF7AB75A-85CA-4533-877F-48552CDCAB3A}"/>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9123" y="44244"/>
            <a:ext cx="8405316" cy="5935510"/>
          </a:xfrm>
          <a:prstGeom prst="rect">
            <a:avLst/>
          </a:prstGeom>
          <a:noFill/>
          <a:ln>
            <a:noFill/>
          </a:ln>
        </p:spPr>
      </p:pic>
      <p:sp>
        <p:nvSpPr>
          <p:cNvPr id="6" name="TextBox 5">
            <a:extLst>
              <a:ext uri="{FF2B5EF4-FFF2-40B4-BE49-F238E27FC236}">
                <a16:creationId xmlns:a16="http://schemas.microsoft.com/office/drawing/2014/main" id="{2EA7D6AC-28CF-4E4C-8889-593E53082059}"/>
              </a:ext>
            </a:extLst>
          </p:cNvPr>
          <p:cNvSpPr txBox="1"/>
          <p:nvPr/>
        </p:nvSpPr>
        <p:spPr>
          <a:xfrm>
            <a:off x="598503" y="5935510"/>
            <a:ext cx="11593497" cy="584775"/>
          </a:xfrm>
          <a:prstGeom prst="rect">
            <a:avLst/>
          </a:prstGeom>
          <a:noFill/>
        </p:spPr>
        <p:txBody>
          <a:bodyPr wrap="square">
            <a:spAutoFit/>
          </a:bodyPr>
          <a:lstStyle/>
          <a:p>
            <a:r>
              <a:rPr lang="en-GB" sz="1600" b="1" dirty="0">
                <a:latin typeface="Times New Roman" panose="02020603050405020304" pitchFamily="18" charset="0"/>
                <a:cs typeface="Times New Roman" panose="02020603050405020304" pitchFamily="18" charset="0"/>
              </a:rPr>
              <a:t>Figure S5: Representative d</a:t>
            </a:r>
            <a:r>
              <a:rPr lang="en-ZA" sz="1600" b="1" dirty="0" err="1">
                <a:latin typeface="Times New Roman" panose="02020603050405020304" pitchFamily="18" charset="0"/>
                <a:ea typeface="Calibri" panose="020F0502020204030204" pitchFamily="34" charset="0"/>
                <a:cs typeface="Times New Roman" panose="02020603050405020304" pitchFamily="18" charset="0"/>
              </a:rPr>
              <a:t>ot</a:t>
            </a:r>
            <a:r>
              <a:rPr lang="en-ZA" sz="1600" b="1" dirty="0">
                <a:latin typeface="Times New Roman" panose="02020603050405020304" pitchFamily="18" charset="0"/>
                <a:ea typeface="Calibri" panose="020F0502020204030204" pitchFamily="34" charset="0"/>
                <a:cs typeface="Times New Roman" panose="02020603050405020304" pitchFamily="18" charset="0"/>
              </a:rPr>
              <a:t> blot representation of cytokine quantitation</a:t>
            </a:r>
            <a:r>
              <a:rPr lang="en-GB" sz="1600" b="1" dirty="0">
                <a:latin typeface="Times New Roman" panose="02020603050405020304" pitchFamily="18" charset="0"/>
                <a:cs typeface="Times New Roman" panose="02020603050405020304" pitchFamily="18" charset="0"/>
              </a:rPr>
              <a:t>.</a:t>
            </a:r>
            <a:r>
              <a:rPr lang="en-ZA" sz="1600" dirty="0">
                <a:latin typeface="Times New Roman" panose="02020603050405020304" pitchFamily="18" charset="0"/>
                <a:ea typeface="Calibri" panose="020F0502020204030204" pitchFamily="34" charset="0"/>
                <a:cs typeface="Times New Roman" panose="02020603050405020304" pitchFamily="18" charset="0"/>
              </a:rPr>
              <a:t> Serum levels of IFN-</a:t>
            </a:r>
            <a:r>
              <a:rPr lang="en-US" sz="1600" dirty="0"/>
              <a:t>γ</a:t>
            </a:r>
            <a:r>
              <a:rPr lang="en-ZA" sz="1600" dirty="0">
                <a:latin typeface="Times New Roman" panose="02020603050405020304" pitchFamily="18" charset="0"/>
                <a:ea typeface="Calibri" panose="020F0502020204030204" pitchFamily="34" charset="0"/>
                <a:cs typeface="Times New Roman" panose="02020603050405020304" pitchFamily="18" charset="0"/>
              </a:rPr>
              <a:t>, IL-12p70, TNF-α, IL-6, MCP-1,  and IL-10 </a:t>
            </a:r>
            <a:r>
              <a:rPr lang="en-ZA" sz="1600" dirty="0">
                <a:effectLst/>
                <a:latin typeface="Times New Roman" panose="02020603050405020304" pitchFamily="18" charset="0"/>
                <a:ea typeface="Calibri" panose="020F0502020204030204" pitchFamily="34" charset="0"/>
                <a:cs typeface="Times New Roman" panose="02020603050405020304" pitchFamily="18" charset="0"/>
              </a:rPr>
              <a:t>were quantified 6 hours post injection with </a:t>
            </a:r>
            <a:r>
              <a:rPr lang="en-ZA" sz="1600" dirty="0" err="1">
                <a:effectLst/>
                <a:latin typeface="Times New Roman" panose="02020603050405020304" pitchFamily="18" charset="0"/>
                <a:ea typeface="Calibri" panose="020F0502020204030204" pitchFamily="34" charset="0"/>
                <a:cs typeface="Times New Roman" panose="02020603050405020304" pitchFamily="18" charset="0"/>
              </a:rPr>
              <a:t>scAAVs</a:t>
            </a:r>
            <a:r>
              <a:rPr lang="en-ZA" sz="1600" dirty="0">
                <a:effectLst/>
                <a:latin typeface="Times New Roman" panose="02020603050405020304" pitchFamily="18" charset="0"/>
                <a:ea typeface="Calibri" panose="020F0502020204030204" pitchFamily="34" charset="0"/>
                <a:cs typeface="Times New Roman" panose="02020603050405020304" pitchFamily="18" charset="0"/>
              </a:rPr>
              <a:t>, saline or poly (I:C).  </a:t>
            </a: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80259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1752</TotalTime>
  <Words>537</Words>
  <Application>Microsoft Office PowerPoint</Application>
  <PresentationFormat>Widescreen</PresentationFormat>
  <Paragraphs>21</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 S1</dc:title>
  <dc:creator>Mahlako</dc:creator>
  <cp:lastModifiedBy>Pfano Makhera</cp:lastModifiedBy>
  <cp:revision>39</cp:revision>
  <dcterms:created xsi:type="dcterms:W3CDTF">2021-10-30T04:15:30Z</dcterms:created>
  <dcterms:modified xsi:type="dcterms:W3CDTF">2025-04-09T10:44:37Z</dcterms:modified>
</cp:coreProperties>
</file>