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9"/>
  </p:notesMasterIdLst>
  <p:sldIdLst>
    <p:sldId id="3009" r:id="rId5"/>
    <p:sldId id="3020" r:id="rId6"/>
    <p:sldId id="3011" r:id="rId7"/>
    <p:sldId id="3013" r:id="rId8"/>
    <p:sldId id="3015" r:id="rId9"/>
    <p:sldId id="2992" r:id="rId10"/>
    <p:sldId id="3021" r:id="rId11"/>
    <p:sldId id="3022" r:id="rId12"/>
    <p:sldId id="3016" r:id="rId13"/>
    <p:sldId id="3017" r:id="rId14"/>
    <p:sldId id="2937" r:id="rId15"/>
    <p:sldId id="3014" r:id="rId16"/>
    <p:sldId id="3018" r:id="rId17"/>
    <p:sldId id="301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A5627B6-9B9D-47FA-A4A7-75B1F3FAC588}" v="4" dt="2024-12-11T08:48:51.5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4" d="100"/>
          <a:sy n="74" d="100"/>
        </p:scale>
        <p:origin x="340" y="7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057C18-A7A6-4EE7-9D00-E14412AC387C}" type="datetimeFigureOut">
              <a:rPr lang="en-ZA" smtClean="0"/>
              <a:t>2024/12/11</a:t>
            </a:fld>
            <a:endParaRPr lang="en-Z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492BF1-C260-409D-85D1-2557265C641E}" type="slidenum">
              <a:rPr lang="en-ZA" smtClean="0"/>
              <a:t>‹#›</a:t>
            </a:fld>
            <a:endParaRPr lang="en-ZA"/>
          </a:p>
        </p:txBody>
      </p:sp>
    </p:spTree>
    <p:extLst>
      <p:ext uri="{BB962C8B-B14F-4D97-AF65-F5344CB8AC3E}">
        <p14:creationId xmlns:p14="http://schemas.microsoft.com/office/powerpoint/2010/main" val="974318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492845F-E03E-4334-B252-21FEB79B6862}" type="slidenum">
              <a:rPr kumimoji="0" lang="en-Z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Z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890707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DAC2D5-0453-B972-5B2E-5C0E53880E9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C4C72F-EAB3-4E2F-24EB-E72EB7F2D5A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A1BFA8E-CAD3-F3FE-9BD1-1D9015EA499B}"/>
              </a:ext>
            </a:extLst>
          </p:cNvPr>
          <p:cNvSpPr>
            <a:spLocks noGrp="1"/>
          </p:cNvSpPr>
          <p:nvPr>
            <p:ph type="body" idx="1"/>
          </p:nvPr>
        </p:nvSpPr>
        <p:spPr/>
        <p:txBody>
          <a:bodyPr/>
          <a:lstStyle/>
          <a:p>
            <a:endParaRPr lang="en-ZA" dirty="0"/>
          </a:p>
        </p:txBody>
      </p:sp>
      <p:sp>
        <p:nvSpPr>
          <p:cNvPr id="4" name="Slide Number Placeholder 3">
            <a:extLst>
              <a:ext uri="{FF2B5EF4-FFF2-40B4-BE49-F238E27FC236}">
                <a16:creationId xmlns:a16="http://schemas.microsoft.com/office/drawing/2014/main" id="{DA09BD51-DDCC-3615-2BE9-9C605DE92BE4}"/>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492845F-E03E-4334-B252-21FEB79B6862}" type="slidenum">
              <a:rPr kumimoji="0" lang="en-Z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Z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49863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492845F-E03E-4334-B252-21FEB79B6862}" type="slidenum">
              <a:rPr kumimoji="0" lang="en-Z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Z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39540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E1FCE7-4C08-5C50-F927-00E0135FF3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9CD171-CE64-B7B4-AB7A-4671D6F90A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1BC1F8-04B3-89DC-1188-6D20F126F325}"/>
              </a:ext>
            </a:extLst>
          </p:cNvPr>
          <p:cNvSpPr>
            <a:spLocks noGrp="1"/>
          </p:cNvSpPr>
          <p:nvPr>
            <p:ph type="body" idx="1"/>
          </p:nvPr>
        </p:nvSpPr>
        <p:spPr/>
        <p:txBody>
          <a:bodyPr/>
          <a:lstStyle/>
          <a:p>
            <a:endParaRPr lang="en-ZA" dirty="0"/>
          </a:p>
        </p:txBody>
      </p:sp>
      <p:sp>
        <p:nvSpPr>
          <p:cNvPr id="4" name="Slide Number Placeholder 3">
            <a:extLst>
              <a:ext uri="{FF2B5EF4-FFF2-40B4-BE49-F238E27FC236}">
                <a16:creationId xmlns:a16="http://schemas.microsoft.com/office/drawing/2014/main" id="{B08D183B-F904-9B66-9C86-53CC2981C35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492845F-E03E-4334-B252-21FEB79B6862}" type="slidenum">
              <a:rPr kumimoji="0" lang="en-Z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Z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545294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6E7438-9169-8DE9-A6D0-04C7B5E0E8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14F1E6-8FC2-47DE-981E-DE68085F6B5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CB92F0-A755-32A8-037A-FD81BA13E63C}"/>
              </a:ext>
            </a:extLst>
          </p:cNvPr>
          <p:cNvSpPr>
            <a:spLocks noGrp="1"/>
          </p:cNvSpPr>
          <p:nvPr>
            <p:ph type="body" idx="1"/>
          </p:nvPr>
        </p:nvSpPr>
        <p:spPr/>
        <p:txBody>
          <a:bodyPr/>
          <a:lstStyle/>
          <a:p>
            <a:endParaRPr lang="en-ZA" dirty="0"/>
          </a:p>
        </p:txBody>
      </p:sp>
      <p:sp>
        <p:nvSpPr>
          <p:cNvPr id="4" name="Slide Number Placeholder 3">
            <a:extLst>
              <a:ext uri="{FF2B5EF4-FFF2-40B4-BE49-F238E27FC236}">
                <a16:creationId xmlns:a16="http://schemas.microsoft.com/office/drawing/2014/main" id="{BD704091-9635-29B1-D068-8A9AAB43C4AC}"/>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492845F-E03E-4334-B252-21FEB79B6862}" type="slidenum">
              <a:rPr kumimoji="0" lang="en-Z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Z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920609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4B717A-7AE3-13B2-56CD-43BDBFC3F41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8AC66C-B085-C07A-D8BA-357C6BFF78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079358-0FAD-D42C-AA26-054AD616A4B2}"/>
              </a:ext>
            </a:extLst>
          </p:cNvPr>
          <p:cNvSpPr>
            <a:spLocks noGrp="1"/>
          </p:cNvSpPr>
          <p:nvPr>
            <p:ph type="body" idx="1"/>
          </p:nvPr>
        </p:nvSpPr>
        <p:spPr/>
        <p:txBody>
          <a:bodyPr/>
          <a:lstStyle/>
          <a:p>
            <a:endParaRPr lang="en-ZA" dirty="0"/>
          </a:p>
        </p:txBody>
      </p:sp>
      <p:sp>
        <p:nvSpPr>
          <p:cNvPr id="4" name="Slide Number Placeholder 3">
            <a:extLst>
              <a:ext uri="{FF2B5EF4-FFF2-40B4-BE49-F238E27FC236}">
                <a16:creationId xmlns:a16="http://schemas.microsoft.com/office/drawing/2014/main" id="{B3F6ACFB-B447-9376-BEAD-B74AFD3B29E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492845F-E03E-4334-B252-21FEB79B6862}" type="slidenum">
              <a:rPr kumimoji="0" lang="en-Z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Z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6241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09811A-A6BF-13DE-3B96-9A0CE552D3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C6B712-C857-E2E2-5B68-C53961553A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C88E1DB-65B9-693F-6A32-27347C7E8DEE}"/>
              </a:ext>
            </a:extLst>
          </p:cNvPr>
          <p:cNvSpPr>
            <a:spLocks noGrp="1"/>
          </p:cNvSpPr>
          <p:nvPr>
            <p:ph type="body" idx="1"/>
          </p:nvPr>
        </p:nvSpPr>
        <p:spPr/>
        <p:txBody>
          <a:bodyPr/>
          <a:lstStyle/>
          <a:p>
            <a:endParaRPr lang="en-ZA" dirty="0"/>
          </a:p>
        </p:txBody>
      </p:sp>
      <p:sp>
        <p:nvSpPr>
          <p:cNvPr id="4" name="Slide Number Placeholder 3">
            <a:extLst>
              <a:ext uri="{FF2B5EF4-FFF2-40B4-BE49-F238E27FC236}">
                <a16:creationId xmlns:a16="http://schemas.microsoft.com/office/drawing/2014/main" id="{BFAF1B2E-96AC-9C98-150B-4283709E51C3}"/>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492845F-E03E-4334-B252-21FEB79B6862}" type="slidenum">
              <a:rPr kumimoji="0" lang="en-Z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Z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203298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81BD83-7F23-8267-69AE-DEBC1ECFA0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5D0378-68DF-81A1-5DE6-C2BB8FD35B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D52E41C-6732-5699-CD1C-459F4CDBE2BD}"/>
              </a:ext>
            </a:extLst>
          </p:cNvPr>
          <p:cNvSpPr>
            <a:spLocks noGrp="1"/>
          </p:cNvSpPr>
          <p:nvPr>
            <p:ph type="body" idx="1"/>
          </p:nvPr>
        </p:nvSpPr>
        <p:spPr/>
        <p:txBody>
          <a:bodyPr/>
          <a:lstStyle/>
          <a:p>
            <a:endParaRPr lang="en-ZA" dirty="0"/>
          </a:p>
        </p:txBody>
      </p:sp>
      <p:sp>
        <p:nvSpPr>
          <p:cNvPr id="4" name="Slide Number Placeholder 3">
            <a:extLst>
              <a:ext uri="{FF2B5EF4-FFF2-40B4-BE49-F238E27FC236}">
                <a16:creationId xmlns:a16="http://schemas.microsoft.com/office/drawing/2014/main" id="{D6D8881F-DE55-8292-6811-F30829565A5D}"/>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492845F-E03E-4334-B252-21FEB79B6862}" type="slidenum">
              <a:rPr kumimoji="0" lang="en-Z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Z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134022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1855E4-F48A-49C5-D0E6-0CD5ABED6F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51B32BF-A70C-A36B-D281-1BEC1ECBD3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7B5D934-9F4C-3A79-5549-C88799DB86CE}"/>
              </a:ext>
            </a:extLst>
          </p:cNvPr>
          <p:cNvSpPr>
            <a:spLocks noGrp="1"/>
          </p:cNvSpPr>
          <p:nvPr>
            <p:ph type="body" idx="1"/>
          </p:nvPr>
        </p:nvSpPr>
        <p:spPr/>
        <p:txBody>
          <a:bodyPr/>
          <a:lstStyle/>
          <a:p>
            <a:endParaRPr lang="en-ZA" dirty="0"/>
          </a:p>
        </p:txBody>
      </p:sp>
      <p:sp>
        <p:nvSpPr>
          <p:cNvPr id="4" name="Slide Number Placeholder 3">
            <a:extLst>
              <a:ext uri="{FF2B5EF4-FFF2-40B4-BE49-F238E27FC236}">
                <a16:creationId xmlns:a16="http://schemas.microsoft.com/office/drawing/2014/main" id="{83FF3BDC-29D8-72DF-7466-56A991DB427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492845F-E03E-4334-B252-21FEB79B6862}" type="slidenum">
              <a:rPr kumimoji="0" lang="en-Z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Z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61836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66D3DE-E89A-CE28-D019-366734D0B0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41C534-29F2-A553-52E2-7A8A02B910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7B66725-A5E0-BDED-F07E-FBAD94D2F917}"/>
              </a:ext>
            </a:extLst>
          </p:cNvPr>
          <p:cNvSpPr>
            <a:spLocks noGrp="1"/>
          </p:cNvSpPr>
          <p:nvPr>
            <p:ph type="body" idx="1"/>
          </p:nvPr>
        </p:nvSpPr>
        <p:spPr/>
        <p:txBody>
          <a:bodyPr/>
          <a:lstStyle/>
          <a:p>
            <a:endParaRPr lang="en-ZA" dirty="0"/>
          </a:p>
        </p:txBody>
      </p:sp>
      <p:sp>
        <p:nvSpPr>
          <p:cNvPr id="4" name="Slide Number Placeholder 3">
            <a:extLst>
              <a:ext uri="{FF2B5EF4-FFF2-40B4-BE49-F238E27FC236}">
                <a16:creationId xmlns:a16="http://schemas.microsoft.com/office/drawing/2014/main" id="{43FBC7D9-0A3E-E6D8-E58B-0D1CB58C3171}"/>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492845F-E03E-4334-B252-21FEB79B6862}" type="slidenum">
              <a:rPr kumimoji="0" lang="en-Z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Z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20852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492845F-E03E-4334-B252-21FEB79B6862}" type="slidenum">
              <a:rPr kumimoji="0" lang="en-Z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Z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3831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AB09F3-D180-ED50-DBDB-F6B58BF8F2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3B8835-75F5-0694-9BF4-55AD6FB7C6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036679-3EE1-12BD-34BA-1AE4B1ADBDEC}"/>
              </a:ext>
            </a:extLst>
          </p:cNvPr>
          <p:cNvSpPr>
            <a:spLocks noGrp="1"/>
          </p:cNvSpPr>
          <p:nvPr>
            <p:ph type="body" idx="1"/>
          </p:nvPr>
        </p:nvSpPr>
        <p:spPr/>
        <p:txBody>
          <a:bodyPr/>
          <a:lstStyle/>
          <a:p>
            <a:endParaRPr lang="en-ZA" dirty="0"/>
          </a:p>
        </p:txBody>
      </p:sp>
      <p:sp>
        <p:nvSpPr>
          <p:cNvPr id="4" name="Slide Number Placeholder 3">
            <a:extLst>
              <a:ext uri="{FF2B5EF4-FFF2-40B4-BE49-F238E27FC236}">
                <a16:creationId xmlns:a16="http://schemas.microsoft.com/office/drawing/2014/main" id="{C370DB6E-5119-F011-481C-A46E6B3C914C}"/>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492845F-E03E-4334-B252-21FEB79B6862}" type="slidenum">
              <a:rPr kumimoji="0" lang="en-Z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Z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840722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9F9F5D-3526-A39B-6ACC-E884929CF2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AA220D-4FCB-3604-9165-3ABD6B3215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0CF89E-4EB5-B50C-B9E9-1A61E470D4CD}"/>
              </a:ext>
            </a:extLst>
          </p:cNvPr>
          <p:cNvSpPr>
            <a:spLocks noGrp="1"/>
          </p:cNvSpPr>
          <p:nvPr>
            <p:ph type="body" idx="1"/>
          </p:nvPr>
        </p:nvSpPr>
        <p:spPr/>
        <p:txBody>
          <a:bodyPr/>
          <a:lstStyle/>
          <a:p>
            <a:endParaRPr lang="en-ZA" dirty="0"/>
          </a:p>
        </p:txBody>
      </p:sp>
      <p:sp>
        <p:nvSpPr>
          <p:cNvPr id="4" name="Slide Number Placeholder 3">
            <a:extLst>
              <a:ext uri="{FF2B5EF4-FFF2-40B4-BE49-F238E27FC236}">
                <a16:creationId xmlns:a16="http://schemas.microsoft.com/office/drawing/2014/main" id="{B5D2A0F8-6905-0632-8BCC-92B97321B7C2}"/>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492845F-E03E-4334-B252-21FEB79B6862}" type="slidenum">
              <a:rPr kumimoji="0" lang="en-Z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Z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09466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D0430F-F426-FEC6-6C5C-1124CE6917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98A7383-E2B4-A6AD-BD75-82DB72B2AF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9EB24B0-42E4-AB2B-6D24-A4E4A039F2BE}"/>
              </a:ext>
            </a:extLst>
          </p:cNvPr>
          <p:cNvSpPr>
            <a:spLocks noGrp="1"/>
          </p:cNvSpPr>
          <p:nvPr>
            <p:ph type="body" idx="1"/>
          </p:nvPr>
        </p:nvSpPr>
        <p:spPr/>
        <p:txBody>
          <a:bodyPr/>
          <a:lstStyle/>
          <a:p>
            <a:endParaRPr lang="en-ZA" dirty="0"/>
          </a:p>
        </p:txBody>
      </p:sp>
      <p:sp>
        <p:nvSpPr>
          <p:cNvPr id="4" name="Slide Number Placeholder 3">
            <a:extLst>
              <a:ext uri="{FF2B5EF4-FFF2-40B4-BE49-F238E27FC236}">
                <a16:creationId xmlns:a16="http://schemas.microsoft.com/office/drawing/2014/main" id="{54394489-57E0-8676-50B4-347A57CA8C84}"/>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492845F-E03E-4334-B252-21FEB79B6862}" type="slidenum">
              <a:rPr kumimoji="0" lang="en-Z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Z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51080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A54ECA2-FE54-1747-87E1-BD388F51B98E}" type="datetimeFigureOut">
              <a:rPr lang="en-US" smtClean="0"/>
              <a:t>12/11/2024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0961D2-EF8D-2C4F-A5D7-B8BD080C6A17}" type="slidenum">
              <a:rPr lang="en-US" smtClean="0"/>
              <a:t>‹#›</a:t>
            </a:fld>
            <a:endParaRPr lang="en-US"/>
          </a:p>
        </p:txBody>
      </p:sp>
    </p:spTree>
    <p:extLst>
      <p:ext uri="{BB962C8B-B14F-4D97-AF65-F5344CB8AC3E}">
        <p14:creationId xmlns:p14="http://schemas.microsoft.com/office/powerpoint/2010/main" val="3146133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54ECA2-FE54-1747-87E1-BD388F51B98E}" type="datetimeFigureOut">
              <a:rPr lang="en-US" smtClean="0"/>
              <a:t>12/11/2024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0961D2-EF8D-2C4F-A5D7-B8BD080C6A17}" type="slidenum">
              <a:rPr lang="en-US" smtClean="0"/>
              <a:t>‹#›</a:t>
            </a:fld>
            <a:endParaRPr lang="en-US"/>
          </a:p>
        </p:txBody>
      </p:sp>
    </p:spTree>
    <p:extLst>
      <p:ext uri="{BB962C8B-B14F-4D97-AF65-F5344CB8AC3E}">
        <p14:creationId xmlns:p14="http://schemas.microsoft.com/office/powerpoint/2010/main" val="3596460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7"/>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3" y="365127"/>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54ECA2-FE54-1747-87E1-BD388F51B98E}" type="datetimeFigureOut">
              <a:rPr lang="en-US" smtClean="0"/>
              <a:t>12/11/2024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0961D2-EF8D-2C4F-A5D7-B8BD080C6A17}" type="slidenum">
              <a:rPr lang="en-US" smtClean="0"/>
              <a:t>‹#›</a:t>
            </a:fld>
            <a:endParaRPr lang="en-US"/>
          </a:p>
        </p:txBody>
      </p:sp>
    </p:spTree>
    <p:extLst>
      <p:ext uri="{BB962C8B-B14F-4D97-AF65-F5344CB8AC3E}">
        <p14:creationId xmlns:p14="http://schemas.microsoft.com/office/powerpoint/2010/main" val="4261370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54ECA2-FE54-1747-87E1-BD388F51B98E}" type="datetimeFigureOut">
              <a:rPr lang="en-US" smtClean="0"/>
              <a:t>12/11/2024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0961D2-EF8D-2C4F-A5D7-B8BD080C6A17}" type="slidenum">
              <a:rPr lang="en-US" smtClean="0"/>
              <a:t>‹#›</a:t>
            </a:fld>
            <a:endParaRPr lang="en-US"/>
          </a:p>
        </p:txBody>
      </p:sp>
    </p:spTree>
    <p:extLst>
      <p:ext uri="{BB962C8B-B14F-4D97-AF65-F5344CB8AC3E}">
        <p14:creationId xmlns:p14="http://schemas.microsoft.com/office/powerpoint/2010/main" val="2358682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831851" y="4589466"/>
            <a:ext cx="10515600" cy="150018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A54ECA2-FE54-1747-87E1-BD388F51B98E}" type="datetimeFigureOut">
              <a:rPr lang="en-US" smtClean="0"/>
              <a:t>12/11/2024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0961D2-EF8D-2C4F-A5D7-B8BD080C6A17}" type="slidenum">
              <a:rPr lang="en-US" smtClean="0"/>
              <a:t>‹#›</a:t>
            </a:fld>
            <a:endParaRPr lang="en-US"/>
          </a:p>
        </p:txBody>
      </p:sp>
    </p:spTree>
    <p:extLst>
      <p:ext uri="{BB962C8B-B14F-4D97-AF65-F5344CB8AC3E}">
        <p14:creationId xmlns:p14="http://schemas.microsoft.com/office/powerpoint/2010/main" val="4211578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A54ECA2-FE54-1747-87E1-BD388F51B98E}" type="datetimeFigureOut">
              <a:rPr lang="en-US" smtClean="0"/>
              <a:t>12/11/2024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0961D2-EF8D-2C4F-A5D7-B8BD080C6A17}" type="slidenum">
              <a:rPr lang="en-US" smtClean="0"/>
              <a:t>‹#›</a:t>
            </a:fld>
            <a:endParaRPr lang="en-US"/>
          </a:p>
        </p:txBody>
      </p:sp>
    </p:spTree>
    <p:extLst>
      <p:ext uri="{BB962C8B-B14F-4D97-AF65-F5344CB8AC3E}">
        <p14:creationId xmlns:p14="http://schemas.microsoft.com/office/powerpoint/2010/main" val="884408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8"/>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A54ECA2-FE54-1747-87E1-BD388F51B98E}" type="datetimeFigureOut">
              <a:rPr lang="en-US" smtClean="0"/>
              <a:t>12/11/2024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0961D2-EF8D-2C4F-A5D7-B8BD080C6A17}" type="slidenum">
              <a:rPr lang="en-US" smtClean="0"/>
              <a:t>‹#›</a:t>
            </a:fld>
            <a:endParaRPr lang="en-US"/>
          </a:p>
        </p:txBody>
      </p:sp>
    </p:spTree>
    <p:extLst>
      <p:ext uri="{BB962C8B-B14F-4D97-AF65-F5344CB8AC3E}">
        <p14:creationId xmlns:p14="http://schemas.microsoft.com/office/powerpoint/2010/main" val="934998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A54ECA2-FE54-1747-87E1-BD388F51B98E}" type="datetimeFigureOut">
              <a:rPr lang="en-US" smtClean="0"/>
              <a:t>12/11/2024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0961D2-EF8D-2C4F-A5D7-B8BD080C6A17}" type="slidenum">
              <a:rPr lang="en-US" smtClean="0"/>
              <a:t>‹#›</a:t>
            </a:fld>
            <a:endParaRPr lang="en-US"/>
          </a:p>
        </p:txBody>
      </p:sp>
    </p:spTree>
    <p:extLst>
      <p:ext uri="{BB962C8B-B14F-4D97-AF65-F5344CB8AC3E}">
        <p14:creationId xmlns:p14="http://schemas.microsoft.com/office/powerpoint/2010/main" val="36707556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4ECA2-FE54-1747-87E1-BD388F51B98E}" type="datetimeFigureOut">
              <a:rPr lang="en-US" smtClean="0"/>
              <a:t>12/11/2024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0961D2-EF8D-2C4F-A5D7-B8BD080C6A17}" type="slidenum">
              <a:rPr lang="en-US" smtClean="0"/>
              <a:t>‹#›</a:t>
            </a:fld>
            <a:endParaRPr lang="en-US"/>
          </a:p>
        </p:txBody>
      </p:sp>
    </p:spTree>
    <p:extLst>
      <p:ext uri="{BB962C8B-B14F-4D97-AF65-F5344CB8AC3E}">
        <p14:creationId xmlns:p14="http://schemas.microsoft.com/office/powerpoint/2010/main" val="4120495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5183188" y="987429"/>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A54ECA2-FE54-1747-87E1-BD388F51B98E}" type="datetimeFigureOut">
              <a:rPr lang="en-US" smtClean="0"/>
              <a:t>12/11/2024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0961D2-EF8D-2C4F-A5D7-B8BD080C6A17}" type="slidenum">
              <a:rPr lang="en-US" smtClean="0"/>
              <a:t>‹#›</a:t>
            </a:fld>
            <a:endParaRPr lang="en-US"/>
          </a:p>
        </p:txBody>
      </p:sp>
    </p:spTree>
    <p:extLst>
      <p:ext uri="{BB962C8B-B14F-4D97-AF65-F5344CB8AC3E}">
        <p14:creationId xmlns:p14="http://schemas.microsoft.com/office/powerpoint/2010/main" val="778885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9"/>
            <a:ext cx="617220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A54ECA2-FE54-1747-87E1-BD388F51B98E}" type="datetimeFigureOut">
              <a:rPr lang="en-US" smtClean="0"/>
              <a:t>12/11/2024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0961D2-EF8D-2C4F-A5D7-B8BD080C6A17}" type="slidenum">
              <a:rPr lang="en-US" smtClean="0"/>
              <a:t>‹#›</a:t>
            </a:fld>
            <a:endParaRPr lang="en-US"/>
          </a:p>
        </p:txBody>
      </p:sp>
    </p:spTree>
    <p:extLst>
      <p:ext uri="{BB962C8B-B14F-4D97-AF65-F5344CB8AC3E}">
        <p14:creationId xmlns:p14="http://schemas.microsoft.com/office/powerpoint/2010/main" val="1504508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8"/>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3"/>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BA54ECA2-FE54-1747-87E1-BD388F51B98E}" type="datetimeFigureOut">
              <a:rPr lang="en-US" smtClean="0"/>
              <a:t>12/11/2024</a:t>
            </a:fld>
            <a:endParaRPr lang="en-US"/>
          </a:p>
        </p:txBody>
      </p:sp>
      <p:sp>
        <p:nvSpPr>
          <p:cNvPr id="5" name="Footer Placeholder 4"/>
          <p:cNvSpPr>
            <a:spLocks noGrp="1"/>
          </p:cNvSpPr>
          <p:nvPr>
            <p:ph type="ftr" sz="quarter" idx="3"/>
          </p:nvPr>
        </p:nvSpPr>
        <p:spPr>
          <a:xfrm>
            <a:off x="4038600" y="6356353"/>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3"/>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70961D2-EF8D-2C4F-A5D7-B8BD080C6A17}" type="slidenum">
              <a:rPr lang="en-US" smtClean="0"/>
              <a:t>‹#›</a:t>
            </a:fld>
            <a:endParaRPr lang="en-US"/>
          </a:p>
        </p:txBody>
      </p:sp>
    </p:spTree>
    <p:extLst>
      <p:ext uri="{BB962C8B-B14F-4D97-AF65-F5344CB8AC3E}">
        <p14:creationId xmlns:p14="http://schemas.microsoft.com/office/powerpoint/2010/main" val="3959963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opensciencefair.eu/component/tags/tag/111-demos-session-3"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hyperlink" Target="https://wits-ac-za.libwizard.com/id/2724d0e8af7e8a1c0c875d8ce4715821" TargetMode="Externa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7926517-64CC-7655-2AD8-856BECA50A59}"/>
              </a:ext>
            </a:extLst>
          </p:cNvPr>
          <p:cNvSpPr txBox="1"/>
          <p:nvPr/>
        </p:nvSpPr>
        <p:spPr>
          <a:xfrm>
            <a:off x="381000" y="523056"/>
            <a:ext cx="11077073" cy="1077218"/>
          </a:xfrm>
          <a:prstGeom prst="rect">
            <a:avLst/>
          </a:prstGeom>
          <a:noFill/>
        </p:spPr>
        <p:txBody>
          <a:bodyPr wrap="square">
            <a:spAutoFit/>
          </a:bodyPr>
          <a:lstStyle/>
          <a:p>
            <a:pPr algn="just"/>
            <a:r>
              <a:rPr lang="en-ZA" sz="3200" b="1" i="1" dirty="0">
                <a:solidFill>
                  <a:schemeClr val="accent1">
                    <a:lumMod val="75000"/>
                  </a:schemeClr>
                </a:solidFill>
                <a:latin typeface="Arial" panose="020B0604020202020204" pitchFamily="34" charset="0"/>
                <a:cs typeface="Arial" panose="020B0604020202020204" pitchFamily="34" charset="0"/>
              </a:rPr>
              <a:t>Elevating African Researchers’ Visibility and Impact Using an Open Science Africa Accelerator Tool</a:t>
            </a:r>
          </a:p>
        </p:txBody>
      </p:sp>
      <p:sp>
        <p:nvSpPr>
          <p:cNvPr id="3" name="TextBox 2">
            <a:extLst>
              <a:ext uri="{FF2B5EF4-FFF2-40B4-BE49-F238E27FC236}">
                <a16:creationId xmlns:a16="http://schemas.microsoft.com/office/drawing/2014/main" id="{4A2E611A-59EE-40D3-744E-AA83C195E5E8}"/>
              </a:ext>
            </a:extLst>
          </p:cNvPr>
          <p:cNvSpPr txBox="1"/>
          <p:nvPr/>
        </p:nvSpPr>
        <p:spPr>
          <a:xfrm>
            <a:off x="622540" y="2126703"/>
            <a:ext cx="10724146" cy="584775"/>
          </a:xfrm>
          <a:prstGeom prst="rect">
            <a:avLst/>
          </a:prstGeom>
          <a:noFill/>
        </p:spPr>
        <p:txBody>
          <a:bodyPr wrap="square">
            <a:spAutoFit/>
          </a:bodyPr>
          <a:lstStyle/>
          <a:p>
            <a:pPr algn="ctr"/>
            <a:r>
              <a:rPr lang="en-ZA" sz="3200" dirty="0">
                <a:solidFill>
                  <a:schemeClr val="accent1">
                    <a:lumMod val="75000"/>
                  </a:schemeClr>
                </a:solidFill>
                <a:latin typeface="Arial" panose="020B0604020202020204" pitchFamily="34" charset="0"/>
                <a:cs typeface="Arial" panose="020B0604020202020204" pitchFamily="34" charset="0"/>
              </a:rPr>
              <a:t>Lazarus Gallant Matizirofa</a:t>
            </a:r>
          </a:p>
        </p:txBody>
      </p:sp>
      <p:sp>
        <p:nvSpPr>
          <p:cNvPr id="4" name="TextBox 3">
            <a:extLst>
              <a:ext uri="{FF2B5EF4-FFF2-40B4-BE49-F238E27FC236}">
                <a16:creationId xmlns:a16="http://schemas.microsoft.com/office/drawing/2014/main" id="{3DC4B758-6844-41E1-B40E-3FDD72A3BA49}"/>
              </a:ext>
            </a:extLst>
          </p:cNvPr>
          <p:cNvSpPr txBox="1"/>
          <p:nvPr/>
        </p:nvSpPr>
        <p:spPr>
          <a:xfrm>
            <a:off x="190500" y="2776242"/>
            <a:ext cx="11811000" cy="707886"/>
          </a:xfrm>
          <a:prstGeom prst="rect">
            <a:avLst/>
          </a:prstGeom>
          <a:noFill/>
        </p:spPr>
        <p:txBody>
          <a:bodyPr wrap="square">
            <a:spAutoFit/>
          </a:bodyPr>
          <a:lstStyle/>
          <a:p>
            <a:pPr algn="ctr"/>
            <a:r>
              <a:rPr lang="en-ZA" sz="2000" i="1" dirty="0">
                <a:solidFill>
                  <a:schemeClr val="accent1">
                    <a:lumMod val="75000"/>
                  </a:schemeClr>
                </a:solidFill>
                <a:latin typeface="Arial" panose="020B0604020202020204" pitchFamily="34" charset="0"/>
                <a:cs typeface="Arial" panose="020B0604020202020204" pitchFamily="34" charset="0"/>
              </a:rPr>
              <a:t>3</a:t>
            </a:r>
            <a:r>
              <a:rPr lang="en-ZA" sz="2000" i="1" baseline="30000" dirty="0">
                <a:solidFill>
                  <a:schemeClr val="accent1">
                    <a:lumMod val="75000"/>
                  </a:schemeClr>
                </a:solidFill>
                <a:latin typeface="Arial" panose="020B0604020202020204" pitchFamily="34" charset="0"/>
                <a:cs typeface="Arial" panose="020B0604020202020204" pitchFamily="34" charset="0"/>
              </a:rPr>
              <a:t>rd</a:t>
            </a:r>
            <a:r>
              <a:rPr lang="en-ZA" sz="2000" i="1" dirty="0">
                <a:solidFill>
                  <a:schemeClr val="accent1">
                    <a:lumMod val="75000"/>
                  </a:schemeClr>
                </a:solidFill>
                <a:latin typeface="Arial" panose="020B0604020202020204" pitchFamily="34" charset="0"/>
                <a:cs typeface="Arial" panose="020B0604020202020204" pitchFamily="34" charset="0"/>
              </a:rPr>
              <a:t> Edition of Open Science in the South Conference, 9-11 December 2024 &amp;</a:t>
            </a:r>
          </a:p>
          <a:p>
            <a:pPr algn="ctr"/>
            <a:r>
              <a:rPr lang="en-ZA" sz="2000" i="1" dirty="0">
                <a:solidFill>
                  <a:schemeClr val="accent1">
                    <a:lumMod val="75000"/>
                  </a:schemeClr>
                </a:solidFill>
                <a:latin typeface="Arial" panose="020B0604020202020204" pitchFamily="34" charset="0"/>
                <a:cs typeface="Arial" panose="020B0604020202020204" pitchFamily="34" charset="0"/>
              </a:rPr>
              <a:t>Conference on Diamond Open Access, 11-13 December 2024, Cape Town, South Africa</a:t>
            </a:r>
          </a:p>
        </p:txBody>
      </p:sp>
      <p:pic>
        <p:nvPicPr>
          <p:cNvPr id="7" name="Picture 6">
            <a:extLst>
              <a:ext uri="{FF2B5EF4-FFF2-40B4-BE49-F238E27FC236}">
                <a16:creationId xmlns:a16="http://schemas.microsoft.com/office/drawing/2014/main" id="{808A927F-50A7-D1FF-12A5-5BAEAE18F9C9}"/>
              </a:ext>
            </a:extLst>
          </p:cNvPr>
          <p:cNvPicPr>
            <a:picLocks noChangeAspect="1"/>
          </p:cNvPicPr>
          <p:nvPr/>
        </p:nvPicPr>
        <p:blipFill>
          <a:blip r:embed="rId4"/>
          <a:stretch>
            <a:fillRect/>
          </a:stretch>
        </p:blipFill>
        <p:spPr>
          <a:xfrm>
            <a:off x="9834113" y="1086478"/>
            <a:ext cx="1332612" cy="1332612"/>
          </a:xfrm>
          <a:prstGeom prst="rect">
            <a:avLst/>
          </a:prstGeom>
        </p:spPr>
      </p:pic>
      <p:pic>
        <p:nvPicPr>
          <p:cNvPr id="8" name="Picture 7">
            <a:extLst>
              <a:ext uri="{FF2B5EF4-FFF2-40B4-BE49-F238E27FC236}">
                <a16:creationId xmlns:a16="http://schemas.microsoft.com/office/drawing/2014/main" id="{E661BF33-1D17-A6DB-5687-ED2A2E409CB2}"/>
              </a:ext>
            </a:extLst>
          </p:cNvPr>
          <p:cNvPicPr>
            <a:picLocks noChangeAspect="1"/>
          </p:cNvPicPr>
          <p:nvPr/>
        </p:nvPicPr>
        <p:blipFill>
          <a:blip r:embed="rId5"/>
          <a:stretch>
            <a:fillRect/>
          </a:stretch>
        </p:blipFill>
        <p:spPr>
          <a:xfrm>
            <a:off x="845339" y="3680508"/>
            <a:ext cx="8896807" cy="2654436"/>
          </a:xfrm>
          <a:prstGeom prst="rect">
            <a:avLst/>
          </a:prstGeom>
        </p:spPr>
      </p:pic>
    </p:spTree>
    <p:extLst>
      <p:ext uri="{BB962C8B-B14F-4D97-AF65-F5344CB8AC3E}">
        <p14:creationId xmlns:p14="http://schemas.microsoft.com/office/powerpoint/2010/main" val="3391827829"/>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9FA07416-DDC5-7CBC-D04B-1CD61C297BF7}"/>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A4EB9C3C-61A8-C655-BC40-37DBFC894037}"/>
              </a:ext>
            </a:extLst>
          </p:cNvPr>
          <p:cNvSpPr txBox="1"/>
          <p:nvPr/>
        </p:nvSpPr>
        <p:spPr>
          <a:xfrm>
            <a:off x="144851" y="77558"/>
            <a:ext cx="10986277" cy="584775"/>
          </a:xfrm>
          <a:prstGeom prst="rect">
            <a:avLst/>
          </a:prstGeom>
          <a:noFill/>
        </p:spPr>
        <p:txBody>
          <a:bodyPr wrap="none" rtlCol="0">
            <a:spAutoFit/>
          </a:bodyPr>
          <a:lstStyle/>
          <a:p>
            <a:pPr defTabSz="457200"/>
            <a:r>
              <a:rPr lang="en-ZA" sz="3200" b="1" dirty="0">
                <a:solidFill>
                  <a:schemeClr val="accent1">
                    <a:lumMod val="75000"/>
                  </a:schemeClr>
                </a:solidFill>
                <a:latin typeface="Arial" panose="020B0604020202020204" pitchFamily="34" charset="0"/>
                <a:cs typeface="Arial" panose="020B0604020202020204" pitchFamily="34" charset="0"/>
              </a:rPr>
              <a:t>WITS Researcher Online Profiles (Targeted by the RVI) </a:t>
            </a:r>
            <a:r>
              <a:rPr lang="en-ZA" sz="3200" dirty="0">
                <a:solidFill>
                  <a:schemeClr val="accent1">
                    <a:lumMod val="75000"/>
                  </a:schemeClr>
                </a:solidFill>
                <a:latin typeface="Arial" panose="020B0604020202020204" pitchFamily="34" charset="0"/>
                <a:cs typeface="Arial" panose="020B0604020202020204" pitchFamily="34" charset="0"/>
              </a:rPr>
              <a:t> </a:t>
            </a:r>
          </a:p>
        </p:txBody>
      </p:sp>
      <p:sp>
        <p:nvSpPr>
          <p:cNvPr id="2" name="TextBox 1">
            <a:extLst>
              <a:ext uri="{FF2B5EF4-FFF2-40B4-BE49-F238E27FC236}">
                <a16:creationId xmlns:a16="http://schemas.microsoft.com/office/drawing/2014/main" id="{16C5E358-02D2-A925-EB9C-A117014DC154}"/>
              </a:ext>
            </a:extLst>
          </p:cNvPr>
          <p:cNvSpPr txBox="1"/>
          <p:nvPr/>
        </p:nvSpPr>
        <p:spPr>
          <a:xfrm>
            <a:off x="362309" y="785445"/>
            <a:ext cx="11457119" cy="5816977"/>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ZA" sz="2000" b="1" i="0" u="none" strike="noStrike" kern="0" cap="none" spc="0" normalizeH="0" baseline="0" noProof="0" dirty="0">
                <a:ln>
                  <a:noFill/>
                </a:ln>
                <a:solidFill>
                  <a:srgbClr val="4472C4">
                    <a:lumMod val="75000"/>
                  </a:srgbClr>
                </a:solidFill>
                <a:effectLst/>
                <a:uLnTx/>
                <a:uFillTx/>
              </a:rPr>
              <a:t>The academic profile platforms highlighted here, promise open access and the chance to promote research and deepen its impact. We, therefore proposed piloting a campaign to help researchers develop their digital footprint by creating the RVI Tool: </a:t>
            </a:r>
          </a:p>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dirty="0">
              <a:ln>
                <a:noFill/>
              </a:ln>
              <a:solidFill>
                <a:srgbClr val="4472C4">
                  <a:lumMod val="75000"/>
                </a:srgbClr>
              </a:solidFill>
              <a:effectLst/>
              <a:uLnTx/>
              <a:uFillTx/>
            </a:endParaRPr>
          </a:p>
          <a:p>
            <a:pPr marL="285750" marR="0" lvl="0" indent="-285750" defTabSz="914400" eaLnBrk="1" fontAlgn="auto" latinLnBrk="0" hangingPunct="1">
              <a:lnSpc>
                <a:spcPct val="100000"/>
              </a:lnSpc>
              <a:spcBef>
                <a:spcPts val="0"/>
              </a:spcBef>
              <a:spcAft>
                <a:spcPts val="0"/>
              </a:spcAft>
              <a:buClr>
                <a:srgbClr val="C00000"/>
              </a:buClr>
              <a:buSzTx/>
              <a:buFont typeface="Wingdings" panose="05000000000000000000" pitchFamily="2" charset="2"/>
              <a:buChar char="q"/>
              <a:tabLst/>
              <a:defRPr/>
            </a:pPr>
            <a:r>
              <a:rPr kumimoji="0" lang="en-ZA" sz="2100" b="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rPr>
              <a:t>Establishing </a:t>
            </a:r>
            <a:r>
              <a:rPr kumimoji="0" lang="en-ZA" sz="2100" b="0" i="0" u="none" strike="noStrike" kern="0" cap="none" spc="0" normalizeH="0" baseline="0" noProof="0" dirty="0" err="1">
                <a:ln>
                  <a:noFill/>
                </a:ln>
                <a:solidFill>
                  <a:srgbClr val="4472C4">
                    <a:lumMod val="75000"/>
                  </a:srgbClr>
                </a:solidFill>
                <a:effectLst/>
                <a:uLnTx/>
                <a:uFillTx/>
                <a:latin typeface="Arial" panose="020B0604020202020204" pitchFamily="34" charset="0"/>
                <a:cs typeface="Arial" panose="020B0604020202020204" pitchFamily="34" charset="0"/>
              </a:rPr>
              <a:t>ORCiD</a:t>
            </a:r>
            <a:r>
              <a:rPr kumimoji="0" lang="en-ZA" sz="2100" b="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rPr>
              <a:t> as their primary author identifier to collect their research outputs</a:t>
            </a:r>
          </a:p>
          <a:p>
            <a:pPr marL="285750" marR="0" lvl="0" indent="-285750" defTabSz="914400" eaLnBrk="1" fontAlgn="auto" latinLnBrk="0" hangingPunct="1">
              <a:lnSpc>
                <a:spcPct val="100000"/>
              </a:lnSpc>
              <a:spcBef>
                <a:spcPts val="0"/>
              </a:spcBef>
              <a:spcAft>
                <a:spcPts val="0"/>
              </a:spcAft>
              <a:buClr>
                <a:srgbClr val="C00000"/>
              </a:buClr>
              <a:buSzTx/>
              <a:buFont typeface="Wingdings" panose="05000000000000000000" pitchFamily="2" charset="2"/>
              <a:buChar char="q"/>
              <a:tabLst/>
              <a:defRPr/>
            </a:pPr>
            <a:r>
              <a:rPr kumimoji="0" lang="en-ZA" sz="2100" b="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rPr>
              <a:t>Importing publications from Web of Science to develop their Researcher ID on </a:t>
            </a:r>
            <a:r>
              <a:rPr kumimoji="0" lang="en-ZA" sz="2100" b="0" i="0" u="none" strike="noStrike" kern="0" cap="none" spc="0" normalizeH="0" baseline="0" noProof="0" dirty="0" err="1">
                <a:ln>
                  <a:noFill/>
                </a:ln>
                <a:solidFill>
                  <a:srgbClr val="4472C4">
                    <a:lumMod val="75000"/>
                  </a:srgbClr>
                </a:solidFill>
                <a:effectLst/>
                <a:uLnTx/>
                <a:uFillTx/>
                <a:latin typeface="Arial" panose="020B0604020202020204" pitchFamily="34" charset="0"/>
                <a:cs typeface="Arial" panose="020B0604020202020204" pitchFamily="34" charset="0"/>
              </a:rPr>
              <a:t>Publons</a:t>
            </a:r>
            <a:r>
              <a:rPr kumimoji="0" lang="en-ZA" sz="2100" b="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rPr>
              <a:t> and Scopus Author Identifier – both of which should link to their </a:t>
            </a:r>
            <a:r>
              <a:rPr kumimoji="0" lang="en-ZA" sz="2100" b="0" i="0" u="none" strike="noStrike" kern="0" cap="none" spc="0" normalizeH="0" baseline="0" noProof="0" dirty="0" err="1">
                <a:ln>
                  <a:noFill/>
                </a:ln>
                <a:solidFill>
                  <a:srgbClr val="4472C4">
                    <a:lumMod val="75000"/>
                  </a:srgbClr>
                </a:solidFill>
                <a:effectLst/>
                <a:uLnTx/>
                <a:uFillTx/>
                <a:latin typeface="Arial" panose="020B0604020202020204" pitchFamily="34" charset="0"/>
                <a:cs typeface="Arial" panose="020B0604020202020204" pitchFamily="34" charset="0"/>
              </a:rPr>
              <a:t>ORCiD</a:t>
            </a:r>
            <a:endParaRPr kumimoji="0" lang="en-ZA" sz="2100" b="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endParaRPr>
          </a:p>
          <a:p>
            <a:pPr marL="285750" marR="0" lvl="0" indent="-285750" defTabSz="914400" eaLnBrk="1" fontAlgn="auto" latinLnBrk="0" hangingPunct="1">
              <a:lnSpc>
                <a:spcPct val="100000"/>
              </a:lnSpc>
              <a:spcBef>
                <a:spcPts val="0"/>
              </a:spcBef>
              <a:spcAft>
                <a:spcPts val="0"/>
              </a:spcAft>
              <a:buClr>
                <a:srgbClr val="C00000"/>
              </a:buClr>
              <a:buSzTx/>
              <a:buFont typeface="Wingdings" panose="05000000000000000000" pitchFamily="2" charset="2"/>
              <a:buChar char="q"/>
              <a:tabLst/>
              <a:defRPr/>
            </a:pPr>
            <a:r>
              <a:rPr kumimoji="0" lang="en-ZA" sz="2100" b="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rPr>
              <a:t>Assisting scholars to develop their Google Scholar Profiles</a:t>
            </a:r>
          </a:p>
          <a:p>
            <a:pPr marL="285750" marR="0" lvl="0" indent="-285750" defTabSz="914400" eaLnBrk="1" fontAlgn="auto" latinLnBrk="0" hangingPunct="1">
              <a:lnSpc>
                <a:spcPct val="100000"/>
              </a:lnSpc>
              <a:spcBef>
                <a:spcPts val="0"/>
              </a:spcBef>
              <a:spcAft>
                <a:spcPts val="0"/>
              </a:spcAft>
              <a:buClr>
                <a:srgbClr val="C00000"/>
              </a:buClr>
              <a:buSzTx/>
              <a:buFont typeface="Wingdings" panose="05000000000000000000" pitchFamily="2" charset="2"/>
              <a:buChar char="q"/>
              <a:tabLst/>
              <a:defRPr/>
            </a:pPr>
            <a:r>
              <a:rPr kumimoji="0" lang="en-ZA" sz="2100" b="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rPr>
              <a:t>Populating a researcher’s institutional author profiles and familiarising researchers with </a:t>
            </a:r>
            <a:r>
              <a:rPr lang="en-ZA" sz="2100" kern="0" dirty="0">
                <a:solidFill>
                  <a:srgbClr val="4472C4">
                    <a:lumMod val="75000"/>
                  </a:srgbClr>
                </a:solidFill>
                <a:latin typeface="Arial" panose="020B0604020202020204" pitchFamily="34" charset="0"/>
                <a:cs typeface="Arial" panose="020B0604020202020204" pitchFamily="34" charset="0"/>
              </a:rPr>
              <a:t>such</a:t>
            </a:r>
            <a:r>
              <a:rPr kumimoji="0" lang="en-ZA" sz="2100" b="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rPr>
              <a:t> benefits</a:t>
            </a:r>
          </a:p>
          <a:p>
            <a:pPr marL="285750" marR="0" lvl="0" indent="-285750" defTabSz="914400" eaLnBrk="1" fontAlgn="auto" latinLnBrk="0" hangingPunct="1">
              <a:lnSpc>
                <a:spcPct val="100000"/>
              </a:lnSpc>
              <a:spcBef>
                <a:spcPts val="0"/>
              </a:spcBef>
              <a:spcAft>
                <a:spcPts val="0"/>
              </a:spcAft>
              <a:buClr>
                <a:srgbClr val="C00000"/>
              </a:buClr>
              <a:buSzTx/>
              <a:buFont typeface="Wingdings" panose="05000000000000000000" pitchFamily="2" charset="2"/>
              <a:buChar char="q"/>
              <a:tabLst/>
              <a:defRPr/>
            </a:pPr>
            <a:r>
              <a:rPr kumimoji="0" lang="en-ZA" sz="2100" b="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rPr>
              <a:t>Creating individual researcher profiles using Research Data Repository (</a:t>
            </a:r>
            <a:r>
              <a:rPr kumimoji="0" lang="en-ZA" sz="2100" b="0" i="0" u="none" strike="noStrike" kern="0" cap="none" spc="0" normalizeH="0" baseline="0" noProof="0" dirty="0" err="1">
                <a:ln>
                  <a:noFill/>
                </a:ln>
                <a:solidFill>
                  <a:srgbClr val="4472C4">
                    <a:lumMod val="75000"/>
                  </a:srgbClr>
                </a:solidFill>
                <a:effectLst/>
                <a:uLnTx/>
                <a:uFillTx/>
                <a:latin typeface="Arial" panose="020B0604020202020204" pitchFamily="34" charset="0"/>
                <a:cs typeface="Arial" panose="020B0604020202020204" pitchFamily="34" charset="0"/>
              </a:rPr>
              <a:t>FigShare</a:t>
            </a:r>
            <a:r>
              <a:rPr kumimoji="0" lang="en-ZA" sz="2100" b="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rPr>
              <a:t>) and sharing </a:t>
            </a:r>
            <a:r>
              <a:rPr lang="en-ZA" sz="2100" kern="0" dirty="0">
                <a:solidFill>
                  <a:srgbClr val="4472C4">
                    <a:lumMod val="75000"/>
                  </a:srgbClr>
                </a:solidFill>
                <a:latin typeface="Arial" panose="020B0604020202020204" pitchFamily="34" charset="0"/>
                <a:cs typeface="Arial" panose="020B0604020202020204" pitchFamily="34" charset="0"/>
              </a:rPr>
              <a:t>dimensions and altimetric</a:t>
            </a:r>
            <a:r>
              <a:rPr kumimoji="0" lang="en-ZA" sz="2100" b="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rPr>
              <a:t> data (SDGs impact)</a:t>
            </a:r>
          </a:p>
          <a:p>
            <a:pPr marL="285750" marR="0" lvl="0" indent="-285750" defTabSz="914400" eaLnBrk="1" fontAlgn="auto" latinLnBrk="0" hangingPunct="1">
              <a:lnSpc>
                <a:spcPct val="100000"/>
              </a:lnSpc>
              <a:spcBef>
                <a:spcPts val="0"/>
              </a:spcBef>
              <a:spcAft>
                <a:spcPts val="0"/>
              </a:spcAft>
              <a:buClr>
                <a:srgbClr val="C00000"/>
              </a:buClr>
              <a:buSzTx/>
              <a:buFont typeface="Wingdings" panose="05000000000000000000" pitchFamily="2" charset="2"/>
              <a:buChar char="q"/>
              <a:tabLst/>
              <a:defRPr/>
            </a:pPr>
            <a:r>
              <a:rPr kumimoji="0" lang="en-ZA" sz="2100" b="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rPr>
              <a:t>Mentoring researchers in how to use social research networks such as LinkedIn, ResearchGate, Mendeley, Academia.edu, Blog, Research blogging, and Twitter to grow their research niche</a:t>
            </a:r>
          </a:p>
          <a:p>
            <a:pPr marL="285750" marR="0" lvl="0" indent="-285750" defTabSz="914400" eaLnBrk="1" fontAlgn="auto" latinLnBrk="0" hangingPunct="1">
              <a:lnSpc>
                <a:spcPct val="100000"/>
              </a:lnSpc>
              <a:spcBef>
                <a:spcPts val="0"/>
              </a:spcBef>
              <a:spcAft>
                <a:spcPts val="0"/>
              </a:spcAft>
              <a:buClr>
                <a:srgbClr val="C00000"/>
              </a:buClr>
              <a:buSzTx/>
              <a:buFont typeface="Wingdings" panose="05000000000000000000" pitchFamily="2" charset="2"/>
              <a:buChar char="q"/>
              <a:tabLst/>
              <a:defRPr/>
            </a:pPr>
            <a:r>
              <a:rPr kumimoji="0" lang="en-ZA" sz="2100" b="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rPr>
              <a:t>Introducing emerging researchers to the benefits of Online </a:t>
            </a:r>
            <a:r>
              <a:rPr lang="en-ZA" sz="2100" kern="0" dirty="0">
                <a:solidFill>
                  <a:srgbClr val="4472C4">
                    <a:lumMod val="75000"/>
                  </a:srgbClr>
                </a:solidFill>
                <a:latin typeface="Arial" panose="020B0604020202020204" pitchFamily="34" charset="0"/>
                <a:cs typeface="Arial" panose="020B0604020202020204" pitchFamily="34" charset="0"/>
              </a:rPr>
              <a:t>R</a:t>
            </a:r>
            <a:r>
              <a:rPr kumimoji="0" lang="en-ZA" sz="2100" b="0" i="0" u="none" strike="noStrike" kern="0" cap="none" spc="0" normalizeH="0" baseline="0" noProof="0" dirty="0" err="1">
                <a:ln>
                  <a:noFill/>
                </a:ln>
                <a:solidFill>
                  <a:srgbClr val="4472C4">
                    <a:lumMod val="75000"/>
                  </a:srgbClr>
                </a:solidFill>
                <a:effectLst/>
                <a:uLnTx/>
                <a:uFillTx/>
                <a:latin typeface="Arial" panose="020B0604020202020204" pitchFamily="34" charset="0"/>
                <a:cs typeface="Arial" panose="020B0604020202020204" pitchFamily="34" charset="0"/>
              </a:rPr>
              <a:t>esearcher</a:t>
            </a:r>
            <a:r>
              <a:rPr kumimoji="0" lang="en-ZA" sz="2100" b="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rPr>
              <a:t> Tools</a:t>
            </a:r>
          </a:p>
          <a:p>
            <a:pPr marL="285750" marR="0" lvl="0" indent="-285750" defTabSz="914400" eaLnBrk="1" fontAlgn="auto" latinLnBrk="0" hangingPunct="1">
              <a:lnSpc>
                <a:spcPct val="100000"/>
              </a:lnSpc>
              <a:spcBef>
                <a:spcPts val="0"/>
              </a:spcBef>
              <a:spcAft>
                <a:spcPts val="0"/>
              </a:spcAft>
              <a:buClr>
                <a:srgbClr val="C00000"/>
              </a:buClr>
              <a:buSzTx/>
              <a:buFont typeface="Wingdings" panose="05000000000000000000" pitchFamily="2" charset="2"/>
              <a:buChar char="q"/>
              <a:tabLst/>
              <a:defRPr/>
            </a:pPr>
            <a:r>
              <a:rPr kumimoji="0" lang="en-ZA" sz="2100" b="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rPr>
              <a:t>Training younger researchers to distinguish themselves online, to attract future international and interdisciplinary collaborators </a:t>
            </a:r>
          </a:p>
        </p:txBody>
      </p:sp>
    </p:spTree>
    <p:extLst>
      <p:ext uri="{BB962C8B-B14F-4D97-AF65-F5344CB8AC3E}">
        <p14:creationId xmlns:p14="http://schemas.microsoft.com/office/powerpoint/2010/main" val="1140914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9B80A24-9C97-96B4-69DC-E3C468AF6BB1}"/>
              </a:ext>
            </a:extLst>
          </p:cNvPr>
          <p:cNvPicPr>
            <a:picLocks noChangeAspect="1"/>
          </p:cNvPicPr>
          <p:nvPr/>
        </p:nvPicPr>
        <p:blipFill>
          <a:blip r:embed="rId4"/>
          <a:stretch>
            <a:fillRect/>
          </a:stretch>
        </p:blipFill>
        <p:spPr>
          <a:xfrm>
            <a:off x="2476933" y="573041"/>
            <a:ext cx="6011333" cy="5503513"/>
          </a:xfrm>
          <a:prstGeom prst="rect">
            <a:avLst/>
          </a:prstGeom>
        </p:spPr>
      </p:pic>
      <p:sp>
        <p:nvSpPr>
          <p:cNvPr id="3" name="TextBox 2">
            <a:extLst>
              <a:ext uri="{FF2B5EF4-FFF2-40B4-BE49-F238E27FC236}">
                <a16:creationId xmlns:a16="http://schemas.microsoft.com/office/drawing/2014/main" id="{437DDC91-CD80-08BB-1C42-13769AFD6F31}"/>
              </a:ext>
            </a:extLst>
          </p:cNvPr>
          <p:cNvSpPr txBox="1"/>
          <p:nvPr/>
        </p:nvSpPr>
        <p:spPr>
          <a:xfrm>
            <a:off x="2158680" y="6064819"/>
            <a:ext cx="7611534" cy="646331"/>
          </a:xfrm>
          <a:prstGeom prst="rect">
            <a:avLst/>
          </a:prstGeom>
          <a:noFill/>
        </p:spPr>
        <p:txBody>
          <a:bodyPr wrap="square">
            <a:spAutoFit/>
          </a:bodyPr>
          <a:lstStyle/>
          <a:p>
            <a:pPr defTabSz="457200"/>
            <a:r>
              <a:rPr lang="en-ZA" sz="1200" dirty="0">
                <a:solidFill>
                  <a:prstClr val="black"/>
                </a:solidFill>
                <a:latin typeface="Calibri" panose="020F0502020204030204"/>
              </a:rPr>
              <a:t>Lazarus Gallant Matizirofa, Veliswa Tshetsha, Heather Thuynsma,  </a:t>
            </a:r>
            <a:r>
              <a:rPr lang="en-ZA" sz="1200" i="1" dirty="0">
                <a:solidFill>
                  <a:prstClr val="black"/>
                </a:solidFill>
                <a:latin typeface="Calibri" panose="020F0502020204030204"/>
              </a:rPr>
              <a:t>A conceptual framework for researcher visibility and impact check tool at two South African universities</a:t>
            </a:r>
            <a:r>
              <a:rPr lang="en-ZA" sz="1200" dirty="0">
                <a:solidFill>
                  <a:prstClr val="black"/>
                </a:solidFill>
                <a:latin typeface="Calibri" panose="020F0502020204030204"/>
              </a:rPr>
              <a:t>, Open Science Fair, 25-27 September 2023, Madrid, Spain</a:t>
            </a:r>
          </a:p>
          <a:p>
            <a:pPr defTabSz="457200"/>
            <a:r>
              <a:rPr lang="en-ZA" sz="1200" dirty="0">
                <a:solidFill>
                  <a:prstClr val="black"/>
                </a:solidFill>
                <a:latin typeface="Calibri" panose="020F0502020204030204"/>
              </a:rPr>
              <a:t>   </a:t>
            </a:r>
          </a:p>
        </p:txBody>
      </p:sp>
      <p:sp>
        <p:nvSpPr>
          <p:cNvPr id="4" name="TextBox 3">
            <a:extLst>
              <a:ext uri="{FF2B5EF4-FFF2-40B4-BE49-F238E27FC236}">
                <a16:creationId xmlns:a16="http://schemas.microsoft.com/office/drawing/2014/main" id="{570E0603-B503-FFBF-BF20-F4B57174FC99}"/>
              </a:ext>
            </a:extLst>
          </p:cNvPr>
          <p:cNvSpPr txBox="1"/>
          <p:nvPr/>
        </p:nvSpPr>
        <p:spPr>
          <a:xfrm>
            <a:off x="112143" y="0"/>
            <a:ext cx="10740914" cy="584775"/>
          </a:xfrm>
          <a:prstGeom prst="rect">
            <a:avLst/>
          </a:prstGeom>
          <a:noFill/>
        </p:spPr>
        <p:txBody>
          <a:bodyPr wrap="square">
            <a:spAutoFit/>
          </a:bodyPr>
          <a:lstStyle/>
          <a:p>
            <a:r>
              <a:rPr lang="en-ZA" sz="3200" b="1" dirty="0">
                <a:solidFill>
                  <a:schemeClr val="accent1">
                    <a:lumMod val="75000"/>
                  </a:schemeClr>
                </a:solidFill>
                <a:latin typeface="Arial" panose="020B0604020202020204" pitchFamily="34" charset="0"/>
                <a:cs typeface="Arial" panose="020B0604020202020204" pitchFamily="34" charset="0"/>
              </a:rPr>
              <a:t>UP’s Trial Results (using the prototype OSAA Tool)</a:t>
            </a:r>
          </a:p>
        </p:txBody>
      </p:sp>
    </p:spTree>
    <p:extLst>
      <p:ext uri="{BB962C8B-B14F-4D97-AF65-F5344CB8AC3E}">
        <p14:creationId xmlns:p14="http://schemas.microsoft.com/office/powerpoint/2010/main" val="1991915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7CD4868B-10DB-A3A7-7A52-73F769A12CD3}"/>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0B8A7A5C-D583-EFB7-F17F-AFFAE2080EFB}"/>
              </a:ext>
            </a:extLst>
          </p:cNvPr>
          <p:cNvSpPr txBox="1"/>
          <p:nvPr/>
        </p:nvSpPr>
        <p:spPr>
          <a:xfrm>
            <a:off x="393539" y="0"/>
            <a:ext cx="10788315"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3200" b="1" i="0" u="none" strike="noStrike" kern="120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rPr>
              <a:t>Conclusion</a:t>
            </a:r>
            <a:r>
              <a:rPr kumimoji="0" lang="en-ZA" sz="3200" b="1" i="0" u="none" strike="noStrike" kern="1200" cap="none" spc="0" normalizeH="0" baseline="0" noProof="0" dirty="0">
                <a:ln>
                  <a:noFill/>
                </a:ln>
                <a:solidFill>
                  <a:srgbClr val="4472C4">
                    <a:lumMod val="75000"/>
                  </a:srgbClr>
                </a:solidFill>
                <a:effectLst/>
                <a:uLnTx/>
                <a:uFillTx/>
                <a:latin typeface="Calibri" panose="020F0502020204030204"/>
                <a:ea typeface="+mn-ea"/>
                <a:cs typeface="+mn-cs"/>
              </a:rPr>
              <a:t> </a:t>
            </a:r>
          </a:p>
        </p:txBody>
      </p:sp>
      <p:sp>
        <p:nvSpPr>
          <p:cNvPr id="4" name="TextBox 3">
            <a:extLst>
              <a:ext uri="{FF2B5EF4-FFF2-40B4-BE49-F238E27FC236}">
                <a16:creationId xmlns:a16="http://schemas.microsoft.com/office/drawing/2014/main" id="{C7EF6229-7CFB-3926-7817-551ED1F282EE}"/>
              </a:ext>
            </a:extLst>
          </p:cNvPr>
          <p:cNvSpPr txBox="1"/>
          <p:nvPr/>
        </p:nvSpPr>
        <p:spPr>
          <a:xfrm>
            <a:off x="393539" y="635927"/>
            <a:ext cx="11239018" cy="5586145"/>
          </a:xfrm>
          <a:prstGeom prst="rect">
            <a:avLst/>
          </a:prstGeom>
          <a:noFill/>
        </p:spPr>
        <p:txBody>
          <a:bodyPr wrap="square">
            <a:spAutoFit/>
          </a:bodyPr>
          <a:lstStyle/>
          <a:p>
            <a:pPr marL="342900" indent="-342900" algn="just">
              <a:buClr>
                <a:srgbClr val="C00000"/>
              </a:buClr>
              <a:buFont typeface="Wingdings" panose="05000000000000000000" pitchFamily="2" charset="2"/>
              <a:buChar char="q"/>
            </a:pPr>
            <a:r>
              <a:rPr lang="en-ZA" sz="2100" dirty="0">
                <a:solidFill>
                  <a:schemeClr val="accent1">
                    <a:lumMod val="75000"/>
                  </a:schemeClr>
                </a:solidFill>
                <a:effectLst/>
                <a:latin typeface="Arial" panose="020B0604020202020204" pitchFamily="34" charset="0"/>
                <a:ea typeface="Aptos" panose="020B0004020202020204" pitchFamily="34" charset="0"/>
                <a:cs typeface="Arial" panose="020B0604020202020204" pitchFamily="34" charset="0"/>
              </a:rPr>
              <a:t>The OSAA Tool </a:t>
            </a:r>
            <a:r>
              <a:rPr lang="en-ZA" sz="2100" u="sng" dirty="0">
                <a:solidFill>
                  <a:schemeClr val="accent1">
                    <a:lumMod val="75000"/>
                  </a:schemeClr>
                </a:solidFill>
                <a:effectLst/>
                <a:latin typeface="Arial" panose="020B0604020202020204" pitchFamily="34" charset="0"/>
                <a:ea typeface="Aptos" panose="020B00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prototype</a:t>
            </a:r>
            <a:r>
              <a:rPr lang="en-ZA" sz="2100" dirty="0">
                <a:solidFill>
                  <a:schemeClr val="accent1">
                    <a:lumMod val="75000"/>
                  </a:schemeClr>
                </a:solidFill>
                <a:effectLst/>
                <a:latin typeface="Arial" panose="020B0604020202020204" pitchFamily="34" charset="0"/>
                <a:ea typeface="Aptos" panose="020B0004020202020204" pitchFamily="34" charset="0"/>
                <a:cs typeface="Arial" panose="020B0604020202020204" pitchFamily="34" charset="0"/>
              </a:rPr>
              <a:t> has already been tested at the University of Pretoria (2023) and is currently under implementation at the University of the Witwatersrand (2024). </a:t>
            </a:r>
          </a:p>
          <a:p>
            <a:pPr algn="just">
              <a:buClr>
                <a:srgbClr val="C00000"/>
              </a:buClr>
            </a:pPr>
            <a:endParaRPr lang="en-ZA" sz="2100" dirty="0">
              <a:solidFill>
                <a:schemeClr val="accent1">
                  <a:lumMod val="75000"/>
                </a:schemeClr>
              </a:solidFill>
              <a:latin typeface="Arial" panose="020B0604020202020204" pitchFamily="34" charset="0"/>
              <a:ea typeface="Aptos" panose="020B0004020202020204" pitchFamily="34" charset="0"/>
              <a:cs typeface="Arial" panose="020B0604020202020204" pitchFamily="34" charset="0"/>
            </a:endParaRPr>
          </a:p>
          <a:p>
            <a:pPr marL="342900" indent="-342900" algn="just">
              <a:buClr>
                <a:srgbClr val="C00000"/>
              </a:buClr>
              <a:buFont typeface="Wingdings" panose="05000000000000000000" pitchFamily="2" charset="2"/>
              <a:buChar char="q"/>
            </a:pPr>
            <a:r>
              <a:rPr lang="en-ZA" sz="2100" dirty="0">
                <a:solidFill>
                  <a:schemeClr val="accent1">
                    <a:lumMod val="75000"/>
                  </a:schemeClr>
                </a:solidFill>
                <a:effectLst/>
                <a:latin typeface="Arial" panose="020B0604020202020204" pitchFamily="34" charset="0"/>
                <a:ea typeface="Aptos" panose="020B0004020202020204" pitchFamily="34" charset="0"/>
                <a:cs typeface="Arial" panose="020B0604020202020204" pitchFamily="34" charset="0"/>
              </a:rPr>
              <a:t>It was also demonstrated at the Open Science Fair conference (#OSFAIR2023): Charting the course: Reimagining open science for next generations, Sept 25-27, 2023, in Madrid, Spain. The use of the OSAA Tool by other universities and science councils in Africa will encourage researchers to better understand the open science research cycle. This will facilitate the use of ORPs as plug-ins to make it easier for researchers to access and share scientific knowledge, thus supporting the principles of open science in Africa. </a:t>
            </a:r>
          </a:p>
          <a:p>
            <a:pPr marL="342900" indent="-342900" algn="just">
              <a:buClr>
                <a:srgbClr val="C00000"/>
              </a:buClr>
              <a:buFont typeface="Wingdings" panose="05000000000000000000" pitchFamily="2" charset="2"/>
              <a:buChar char="q"/>
            </a:pPr>
            <a:endParaRPr lang="en-ZA" sz="2100" dirty="0">
              <a:solidFill>
                <a:schemeClr val="accent1">
                  <a:lumMod val="75000"/>
                </a:schemeClr>
              </a:solidFill>
              <a:latin typeface="Arial" panose="020B0604020202020204" pitchFamily="34" charset="0"/>
              <a:ea typeface="Aptos" panose="020B0004020202020204" pitchFamily="34" charset="0"/>
              <a:cs typeface="Arial" panose="020B0604020202020204" pitchFamily="34" charset="0"/>
            </a:endParaRPr>
          </a:p>
          <a:p>
            <a:pPr marL="342900" indent="-342900" algn="just">
              <a:buClr>
                <a:srgbClr val="C00000"/>
              </a:buClr>
              <a:buFont typeface="Wingdings" panose="05000000000000000000" pitchFamily="2" charset="2"/>
              <a:buChar char="q"/>
            </a:pPr>
            <a:r>
              <a:rPr lang="en-ZA" sz="2100" dirty="0">
                <a:solidFill>
                  <a:schemeClr val="accent1">
                    <a:lumMod val="75000"/>
                  </a:schemeClr>
                </a:solidFill>
                <a:effectLst/>
                <a:latin typeface="Arial" panose="020B0604020202020204" pitchFamily="34" charset="0"/>
                <a:ea typeface="Aptos" panose="020B0004020202020204" pitchFamily="34" charset="0"/>
                <a:cs typeface="Arial" panose="020B0604020202020204" pitchFamily="34" charset="0"/>
              </a:rPr>
              <a:t>Therefore, linking to Open Access publications, Open Data, OERS, ORCID, and various Open Science tools. The completeness of ORPs may vary, but this tool has demonstrated that it creates a researcher’s science communication, science engagement, and contribution to Society 5.0 and Sustainable Development Goals (SDGs). </a:t>
            </a:r>
          </a:p>
          <a:p>
            <a:pPr marL="342900" indent="-342900" algn="just">
              <a:buClr>
                <a:srgbClr val="C00000"/>
              </a:buClr>
              <a:buFont typeface="Wingdings" panose="05000000000000000000" pitchFamily="2" charset="2"/>
              <a:buChar char="q"/>
            </a:pPr>
            <a:endParaRPr lang="en-ZA" sz="2100" dirty="0">
              <a:solidFill>
                <a:schemeClr val="accent1">
                  <a:lumMod val="75000"/>
                </a:schemeClr>
              </a:solidFill>
              <a:latin typeface="Arial" panose="020B0604020202020204" pitchFamily="34" charset="0"/>
              <a:ea typeface="Aptos" panose="020B0004020202020204" pitchFamily="34" charset="0"/>
              <a:cs typeface="Arial" panose="020B0604020202020204" pitchFamily="34" charset="0"/>
            </a:endParaRPr>
          </a:p>
          <a:p>
            <a:pPr marL="342900" indent="-342900" algn="just">
              <a:buClr>
                <a:srgbClr val="C00000"/>
              </a:buClr>
              <a:buFont typeface="Wingdings" panose="05000000000000000000" pitchFamily="2" charset="2"/>
              <a:buChar char="q"/>
            </a:pPr>
            <a:r>
              <a:rPr lang="en-ZA" sz="2100" dirty="0">
                <a:solidFill>
                  <a:schemeClr val="accent1">
                    <a:lumMod val="75000"/>
                  </a:schemeClr>
                </a:solidFill>
                <a:effectLst/>
                <a:latin typeface="Arial" panose="020B0604020202020204" pitchFamily="34" charset="0"/>
                <a:ea typeface="Aptos" panose="020B0004020202020204" pitchFamily="34" charset="0"/>
                <a:cs typeface="Arial" panose="020B0604020202020204" pitchFamily="34" charset="0"/>
              </a:rPr>
              <a:t>It is anticipated that further innovation and investment in the OSAA Tool will drive African HEIs and Science Councils to grow and contribute to the global Open Science movement.  </a:t>
            </a:r>
          </a:p>
        </p:txBody>
      </p:sp>
    </p:spTree>
    <p:extLst>
      <p:ext uri="{BB962C8B-B14F-4D97-AF65-F5344CB8AC3E}">
        <p14:creationId xmlns:p14="http://schemas.microsoft.com/office/powerpoint/2010/main" val="95270239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4E2DCCC6-48F0-A05F-FBA3-0AAB4F1D6953}"/>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185AD8E9-2510-E170-80B8-124579E689C4}"/>
              </a:ext>
            </a:extLst>
          </p:cNvPr>
          <p:cNvPicPr>
            <a:picLocks noChangeAspect="1"/>
          </p:cNvPicPr>
          <p:nvPr/>
        </p:nvPicPr>
        <p:blipFill>
          <a:blip r:embed="rId4"/>
          <a:stretch>
            <a:fillRect/>
          </a:stretch>
        </p:blipFill>
        <p:spPr>
          <a:xfrm>
            <a:off x="822960" y="0"/>
            <a:ext cx="10332720" cy="5715677"/>
          </a:xfrm>
          <a:prstGeom prst="rect">
            <a:avLst/>
          </a:prstGeom>
        </p:spPr>
      </p:pic>
      <p:sp>
        <p:nvSpPr>
          <p:cNvPr id="6" name="TextBox 5">
            <a:hlinkClick r:id="rId5"/>
            <a:extLst>
              <a:ext uri="{FF2B5EF4-FFF2-40B4-BE49-F238E27FC236}">
                <a16:creationId xmlns:a16="http://schemas.microsoft.com/office/drawing/2014/main" id="{F94DBFE9-49A8-7652-C71C-621D0B9C8619}"/>
              </a:ext>
            </a:extLst>
          </p:cNvPr>
          <p:cNvSpPr txBox="1"/>
          <p:nvPr/>
        </p:nvSpPr>
        <p:spPr>
          <a:xfrm>
            <a:off x="1150703" y="5802737"/>
            <a:ext cx="8479433" cy="646331"/>
          </a:xfrm>
          <a:prstGeom prst="rect">
            <a:avLst/>
          </a:prstGeom>
          <a:noFill/>
        </p:spPr>
        <p:txBody>
          <a:bodyPr wrap="square">
            <a:spAutoFit/>
          </a:bodyPr>
          <a:lstStyle/>
          <a:p>
            <a:r>
              <a:rPr lang="en-ZA" dirty="0">
                <a:hlinkClick r:id="rId5"/>
              </a:rPr>
              <a:t>Demo - https://wits-ac-za.libwizard.com/id/2724d0e8af7e8a1c0c875d8ce4715821</a:t>
            </a:r>
            <a:endParaRPr lang="en-ZA" dirty="0"/>
          </a:p>
          <a:p>
            <a:endParaRPr lang="en-ZA" dirty="0"/>
          </a:p>
        </p:txBody>
      </p:sp>
      <p:pic>
        <p:nvPicPr>
          <p:cNvPr id="2" name="Picture 1">
            <a:extLst>
              <a:ext uri="{FF2B5EF4-FFF2-40B4-BE49-F238E27FC236}">
                <a16:creationId xmlns:a16="http://schemas.microsoft.com/office/drawing/2014/main" id="{7DF143BE-012E-1CDE-AC6E-EC910E534BC6}"/>
              </a:ext>
            </a:extLst>
          </p:cNvPr>
          <p:cNvPicPr>
            <a:picLocks noChangeAspect="1"/>
          </p:cNvPicPr>
          <p:nvPr/>
        </p:nvPicPr>
        <p:blipFill>
          <a:blip r:embed="rId6"/>
          <a:stretch>
            <a:fillRect/>
          </a:stretch>
        </p:blipFill>
        <p:spPr>
          <a:xfrm>
            <a:off x="8425542" y="5699124"/>
            <a:ext cx="903515" cy="900948"/>
          </a:xfrm>
          <a:prstGeom prst="rect">
            <a:avLst/>
          </a:prstGeom>
        </p:spPr>
      </p:pic>
    </p:spTree>
    <p:extLst>
      <p:ext uri="{BB962C8B-B14F-4D97-AF65-F5344CB8AC3E}">
        <p14:creationId xmlns:p14="http://schemas.microsoft.com/office/powerpoint/2010/main" val="38990525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A9E08FC2-667E-FD92-7540-3933E730C2F2}"/>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2CA52888-33A4-C43D-8583-8CB10290CCF9}"/>
              </a:ext>
            </a:extLst>
          </p:cNvPr>
          <p:cNvPicPr>
            <a:picLocks noChangeAspect="1"/>
          </p:cNvPicPr>
          <p:nvPr/>
        </p:nvPicPr>
        <p:blipFill>
          <a:blip r:embed="rId4"/>
          <a:stretch>
            <a:fillRect/>
          </a:stretch>
        </p:blipFill>
        <p:spPr>
          <a:xfrm>
            <a:off x="461211" y="2532967"/>
            <a:ext cx="5883808" cy="2167720"/>
          </a:xfrm>
          <a:prstGeom prst="rect">
            <a:avLst/>
          </a:prstGeom>
        </p:spPr>
      </p:pic>
      <p:sp>
        <p:nvSpPr>
          <p:cNvPr id="6" name="TextBox 5">
            <a:extLst>
              <a:ext uri="{FF2B5EF4-FFF2-40B4-BE49-F238E27FC236}">
                <a16:creationId xmlns:a16="http://schemas.microsoft.com/office/drawing/2014/main" id="{14D1DC27-82FB-D255-6712-3E2B0D34A04E}"/>
              </a:ext>
            </a:extLst>
          </p:cNvPr>
          <p:cNvSpPr txBox="1"/>
          <p:nvPr/>
        </p:nvSpPr>
        <p:spPr>
          <a:xfrm>
            <a:off x="461211" y="4891229"/>
            <a:ext cx="11171346" cy="369332"/>
          </a:xfrm>
          <a:prstGeom prst="rect">
            <a:avLst/>
          </a:prstGeom>
          <a:noFill/>
        </p:spPr>
        <p:txBody>
          <a:bodyPr wrap="square">
            <a:spAutoFit/>
          </a:bodyPr>
          <a:lstStyle/>
          <a:p>
            <a:r>
              <a:rPr lang="en-ZA" i="1" dirty="0">
                <a:solidFill>
                  <a:schemeClr val="accent1">
                    <a:lumMod val="75000"/>
                  </a:schemeClr>
                </a:solidFill>
              </a:rPr>
              <a:t>PhD Student: Interdisciplinary Digital Knowledge Economy Studies, Witwatersrand University, Johannesburg </a:t>
            </a:r>
          </a:p>
        </p:txBody>
      </p:sp>
      <p:sp>
        <p:nvSpPr>
          <p:cNvPr id="8" name="TextBox 7">
            <a:extLst>
              <a:ext uri="{FF2B5EF4-FFF2-40B4-BE49-F238E27FC236}">
                <a16:creationId xmlns:a16="http://schemas.microsoft.com/office/drawing/2014/main" id="{5FA5E5DD-9AB9-0ADC-7450-E689DF71C8A7}"/>
              </a:ext>
            </a:extLst>
          </p:cNvPr>
          <p:cNvSpPr txBox="1"/>
          <p:nvPr/>
        </p:nvSpPr>
        <p:spPr>
          <a:xfrm>
            <a:off x="461211" y="1258885"/>
            <a:ext cx="11277600" cy="707886"/>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ZA" sz="4000" b="1" i="0" u="none" strike="noStrike" kern="0" cap="none" spc="0" normalizeH="0" baseline="0" noProof="0" dirty="0">
                <a:ln>
                  <a:noFill/>
                </a:ln>
                <a:solidFill>
                  <a:srgbClr val="4472C4">
                    <a:lumMod val="75000"/>
                  </a:srgbClr>
                </a:solidFill>
                <a:effectLst/>
                <a:uLnTx/>
                <a:uFillTx/>
              </a:rPr>
              <a:t>Thank you </a:t>
            </a:r>
          </a:p>
        </p:txBody>
      </p:sp>
    </p:spTree>
    <p:extLst>
      <p:ext uri="{BB962C8B-B14F-4D97-AF65-F5344CB8AC3E}">
        <p14:creationId xmlns:p14="http://schemas.microsoft.com/office/powerpoint/2010/main" val="2499181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B06F8555-DD3B-5B99-BDB1-B00D540E439B}"/>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F46F6353-B485-85EF-4A21-029355B70DB4}"/>
              </a:ext>
            </a:extLst>
          </p:cNvPr>
          <p:cNvSpPr txBox="1"/>
          <p:nvPr/>
        </p:nvSpPr>
        <p:spPr>
          <a:xfrm>
            <a:off x="119605" y="584775"/>
            <a:ext cx="12072395" cy="5262979"/>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0"/>
              </a:spcAft>
              <a:buClr>
                <a:srgbClr val="C00000"/>
              </a:buClr>
              <a:buSzTx/>
              <a:buFont typeface="Wingdings" panose="05000000000000000000" pitchFamily="2" charset="2"/>
              <a:buChar char="q"/>
              <a:tabLst/>
              <a:defRPr/>
            </a:pPr>
            <a:r>
              <a:rPr kumimoji="0" lang="en-ZA"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This presentation is a novelty of the Open Science Africa Accelerator Tool (OSAA Tool) designed to promote and enhance the adoption of open science practices in Africa. Research Visibility Impact (RVI) is usually measured using article impact factors, webometrics, and more recently </a:t>
            </a:r>
            <a:r>
              <a:rPr kumimoji="0" lang="en-ZA" sz="2400" b="0" i="0" u="none" strike="noStrike" kern="1200" cap="none" spc="0" normalizeH="0" baseline="0" noProof="0" dirty="0" err="1">
                <a:ln>
                  <a:noFill/>
                </a:ln>
                <a:solidFill>
                  <a:srgbClr val="4472C4">
                    <a:lumMod val="75000"/>
                  </a:srgbClr>
                </a:solidFill>
                <a:effectLst/>
                <a:uLnTx/>
                <a:uFillTx/>
                <a:latin typeface="Arial" panose="020B0604020202020204" pitchFamily="34" charset="0"/>
                <a:ea typeface="+mn-ea"/>
                <a:cs typeface="Arial" panose="020B0604020202020204" pitchFamily="34" charset="0"/>
              </a:rPr>
              <a:t>Altmetrics</a:t>
            </a:r>
            <a:r>
              <a:rPr kumimoji="0" lang="en-ZA"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 </a:t>
            </a:r>
          </a:p>
          <a:p>
            <a:pPr marL="342900" marR="0" lvl="0" indent="-342900" algn="l" defTabSz="914400" rtl="0" eaLnBrk="1" fontAlgn="auto" latinLnBrk="0" hangingPunct="1">
              <a:lnSpc>
                <a:spcPct val="100000"/>
              </a:lnSpc>
              <a:spcBef>
                <a:spcPts val="0"/>
              </a:spcBef>
              <a:spcAft>
                <a:spcPts val="0"/>
              </a:spcAft>
              <a:buClr>
                <a:srgbClr val="C00000"/>
              </a:buClr>
              <a:buSzTx/>
              <a:buFont typeface="Wingdings" panose="05000000000000000000" pitchFamily="2" charset="2"/>
              <a:buChar char="q"/>
              <a:tabLst/>
              <a:defRPr/>
            </a:pPr>
            <a:endParaRPr kumimoji="0" lang="en-ZA"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
                <a:srgbClr val="C00000"/>
              </a:buClr>
              <a:buSzTx/>
              <a:buFont typeface="Wingdings" panose="05000000000000000000" pitchFamily="2" charset="2"/>
              <a:buChar char="q"/>
              <a:tabLst/>
              <a:defRPr/>
            </a:pPr>
            <a:r>
              <a:rPr kumimoji="0" lang="en-ZA"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The use of the Research(er) Visibility Tools (RVTs) has not been widely adopted in Africa, but it is needed to stimulate open publishing and open data stewardship so that African scholarly publishing and dissemination of research outputs can contribute to citizen science or the public good of knowledge. </a:t>
            </a:r>
          </a:p>
          <a:p>
            <a:pPr marL="342900" marR="0" lvl="0" indent="-342900" algn="l" defTabSz="914400" rtl="0" eaLnBrk="1" fontAlgn="auto" latinLnBrk="0" hangingPunct="1">
              <a:lnSpc>
                <a:spcPct val="100000"/>
              </a:lnSpc>
              <a:spcBef>
                <a:spcPts val="0"/>
              </a:spcBef>
              <a:spcAft>
                <a:spcPts val="0"/>
              </a:spcAft>
              <a:buClr>
                <a:srgbClr val="C00000"/>
              </a:buClr>
              <a:buSzTx/>
              <a:buFont typeface="Wingdings" panose="05000000000000000000" pitchFamily="2" charset="2"/>
              <a:buChar char="q"/>
              <a:tabLst/>
              <a:defRPr/>
            </a:pPr>
            <a:endParaRPr kumimoji="0" lang="en-ZA"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
                <a:srgbClr val="C00000"/>
              </a:buClr>
              <a:buSzTx/>
              <a:buFont typeface="Wingdings" panose="05000000000000000000" pitchFamily="2" charset="2"/>
              <a:buChar char="q"/>
              <a:tabLst/>
              <a:defRPr/>
            </a:pPr>
            <a:r>
              <a:rPr kumimoji="0" lang="en-ZA"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This can be achieved if academic or research libraries develop Research Visibility Monitoring tools, such as the OSAA Tool, which can then be used to drive and encourage researchers to become visible and ensure that their research outputs are more accessible globally. </a:t>
            </a:r>
          </a:p>
        </p:txBody>
      </p:sp>
      <p:sp>
        <p:nvSpPr>
          <p:cNvPr id="8" name="TextBox 7">
            <a:extLst>
              <a:ext uri="{FF2B5EF4-FFF2-40B4-BE49-F238E27FC236}">
                <a16:creationId xmlns:a16="http://schemas.microsoft.com/office/drawing/2014/main" id="{9122BA61-5B52-F380-440D-560A9D478778}"/>
              </a:ext>
            </a:extLst>
          </p:cNvPr>
          <p:cNvSpPr txBox="1"/>
          <p:nvPr/>
        </p:nvSpPr>
        <p:spPr>
          <a:xfrm>
            <a:off x="119605" y="0"/>
            <a:ext cx="6167886"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3200" b="1" i="0" u="none" strike="noStrike" kern="1200" cap="none" spc="0" normalizeH="0" baseline="0" noProof="0" dirty="0">
                <a:ln>
                  <a:noFill/>
                </a:ln>
                <a:solidFill>
                  <a:schemeClr val="accent1">
                    <a:lumMod val="75000"/>
                  </a:schemeClr>
                </a:solidFill>
                <a:effectLst/>
                <a:uLnTx/>
                <a:uFillTx/>
                <a:latin typeface="Arial" panose="020B0604020202020204" pitchFamily="34" charset="0"/>
                <a:cs typeface="Arial" panose="020B0604020202020204" pitchFamily="34" charset="0"/>
              </a:rPr>
              <a:t>Background</a:t>
            </a:r>
          </a:p>
        </p:txBody>
      </p:sp>
    </p:spTree>
    <p:extLst>
      <p:ext uri="{BB962C8B-B14F-4D97-AF65-F5344CB8AC3E}">
        <p14:creationId xmlns:p14="http://schemas.microsoft.com/office/powerpoint/2010/main" val="2796928267"/>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82E7B183-0543-D10A-6F87-CF13242EFFE9}"/>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82E433C3-4D59-8785-6FB6-133FB953A3AD}"/>
              </a:ext>
            </a:extLst>
          </p:cNvPr>
          <p:cNvSpPr txBox="1"/>
          <p:nvPr/>
        </p:nvSpPr>
        <p:spPr>
          <a:xfrm>
            <a:off x="480169" y="0"/>
            <a:ext cx="10788315"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3200" b="1" i="0" u="none" strike="noStrike" kern="120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rPr>
              <a:t>Problem Statement  </a:t>
            </a:r>
          </a:p>
        </p:txBody>
      </p:sp>
      <p:sp>
        <p:nvSpPr>
          <p:cNvPr id="4" name="TextBox 3">
            <a:extLst>
              <a:ext uri="{FF2B5EF4-FFF2-40B4-BE49-F238E27FC236}">
                <a16:creationId xmlns:a16="http://schemas.microsoft.com/office/drawing/2014/main" id="{3A48BA58-401C-5F25-FBD2-D0396B6A72B5}"/>
              </a:ext>
            </a:extLst>
          </p:cNvPr>
          <p:cNvSpPr txBox="1"/>
          <p:nvPr/>
        </p:nvSpPr>
        <p:spPr>
          <a:xfrm>
            <a:off x="380910" y="538089"/>
            <a:ext cx="11430180" cy="6109365"/>
          </a:xfrm>
          <a:prstGeom prst="rect">
            <a:avLst/>
          </a:prstGeom>
          <a:noFill/>
        </p:spPr>
        <p:txBody>
          <a:bodyPr wrap="square">
            <a:spAutoFit/>
          </a:bodyPr>
          <a:lstStyle/>
          <a:p>
            <a:pPr marL="342900" indent="-342900" algn="just">
              <a:buClr>
                <a:srgbClr val="C00000"/>
              </a:buClr>
              <a:buFont typeface="Wingdings" panose="05000000000000000000" pitchFamily="2" charset="2"/>
              <a:buChar char="q"/>
            </a:pPr>
            <a:r>
              <a:rPr lang="en-ZA" sz="2300" dirty="0">
                <a:solidFill>
                  <a:schemeClr val="accent1">
                    <a:lumMod val="75000"/>
                  </a:schemeClr>
                </a:solidFill>
                <a:effectLst/>
                <a:latin typeface="Arial" panose="020B0604020202020204" pitchFamily="34" charset="0"/>
                <a:ea typeface="Aptos" panose="020B0004020202020204" pitchFamily="34" charset="0"/>
                <a:cs typeface="Arial" panose="020B0604020202020204" pitchFamily="34" charset="0"/>
              </a:rPr>
              <a:t>Only a few African higher education institutions or science councils have internal strategies to monitor Research Visibility and Impact (RVI). Most such organisations rely heavily on service provider platforms (Commercial systems). </a:t>
            </a:r>
          </a:p>
          <a:p>
            <a:pPr marL="342900" indent="-342900" algn="just">
              <a:buClr>
                <a:srgbClr val="C00000"/>
              </a:buClr>
              <a:buFont typeface="Wingdings" panose="05000000000000000000" pitchFamily="2" charset="2"/>
              <a:buChar char="q"/>
            </a:pPr>
            <a:endParaRPr lang="en-ZA" sz="2300" dirty="0">
              <a:solidFill>
                <a:schemeClr val="accent1">
                  <a:lumMod val="75000"/>
                </a:schemeClr>
              </a:solidFill>
              <a:latin typeface="Arial" panose="020B0604020202020204" pitchFamily="34" charset="0"/>
              <a:ea typeface="Aptos" panose="020B0004020202020204" pitchFamily="34" charset="0"/>
              <a:cs typeface="Arial" panose="020B0604020202020204" pitchFamily="34" charset="0"/>
            </a:endParaRPr>
          </a:p>
          <a:p>
            <a:pPr marL="342900" indent="-342900" algn="just">
              <a:buClr>
                <a:srgbClr val="C00000"/>
              </a:buClr>
              <a:buFont typeface="Wingdings" panose="05000000000000000000" pitchFamily="2" charset="2"/>
              <a:buChar char="q"/>
            </a:pPr>
            <a:r>
              <a:rPr lang="en-ZA" sz="2300" dirty="0">
                <a:solidFill>
                  <a:schemeClr val="accent1">
                    <a:lumMod val="75000"/>
                  </a:schemeClr>
                </a:solidFill>
                <a:effectLst/>
                <a:latin typeface="Arial" panose="020B0604020202020204" pitchFamily="34" charset="0"/>
                <a:ea typeface="Aptos" panose="020B0004020202020204" pitchFamily="34" charset="0"/>
                <a:cs typeface="Arial" panose="020B0604020202020204" pitchFamily="34" charset="0"/>
              </a:rPr>
              <a:t>Therefore, an institutional mechanism or tool such as the innovative OSAA Tool could promote open science practice, the use of open repositories, and other open research platforms such as Open Journal Systems (OJS, Open Monograph Press (OMP), and Open Educational Resources (OERs) effectively but encouraging researchers to create Online Researcher Profiles (OPRs). </a:t>
            </a:r>
          </a:p>
          <a:p>
            <a:pPr marL="342900" indent="-342900" algn="just">
              <a:buClr>
                <a:srgbClr val="C00000"/>
              </a:buClr>
              <a:buFont typeface="Wingdings" panose="05000000000000000000" pitchFamily="2" charset="2"/>
              <a:buChar char="q"/>
            </a:pPr>
            <a:endParaRPr lang="en-ZA" sz="2300" dirty="0">
              <a:solidFill>
                <a:schemeClr val="accent1">
                  <a:lumMod val="75000"/>
                </a:schemeClr>
              </a:solidFill>
              <a:latin typeface="Arial" panose="020B0604020202020204" pitchFamily="34" charset="0"/>
              <a:ea typeface="Aptos" panose="020B0004020202020204" pitchFamily="34" charset="0"/>
              <a:cs typeface="Arial" panose="020B0604020202020204" pitchFamily="34" charset="0"/>
            </a:endParaRPr>
          </a:p>
          <a:p>
            <a:pPr marL="342900" indent="-342900" algn="just">
              <a:buClr>
                <a:srgbClr val="C00000"/>
              </a:buClr>
              <a:buFont typeface="Wingdings" panose="05000000000000000000" pitchFamily="2" charset="2"/>
              <a:buChar char="q"/>
            </a:pPr>
            <a:r>
              <a:rPr lang="en-ZA" sz="2300" dirty="0">
                <a:solidFill>
                  <a:schemeClr val="accent1">
                    <a:lumMod val="75000"/>
                  </a:schemeClr>
                </a:solidFill>
                <a:effectLst/>
                <a:latin typeface="Arial" panose="020B0604020202020204" pitchFamily="34" charset="0"/>
                <a:ea typeface="Aptos" panose="020B0004020202020204" pitchFamily="34" charset="0"/>
                <a:cs typeface="Arial" panose="020B0604020202020204" pitchFamily="34" charset="0"/>
              </a:rPr>
              <a:t>OSAA Tool, as an OS accelerator, stimulates the engagement of scholars, collaborations, and social networking, ensuring that research processes and outcomes are more inclusive and visible. There is also a perception that researchers do not have time to manage their profiles; hence, they lose out on the benefits of Open Science. This makes the task more complex for librarians to promote open science transformation in Africa, without using open science tools, such as the OSAA Tool.</a:t>
            </a:r>
          </a:p>
        </p:txBody>
      </p:sp>
    </p:spTree>
    <p:extLst>
      <p:ext uri="{BB962C8B-B14F-4D97-AF65-F5344CB8AC3E}">
        <p14:creationId xmlns:p14="http://schemas.microsoft.com/office/powerpoint/2010/main" val="4043475654"/>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66019C1E-04D3-B6F3-F5FC-34A6EE5E0BDE}"/>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8599910B-E468-E49E-7161-BDB579322583}"/>
              </a:ext>
            </a:extLst>
          </p:cNvPr>
          <p:cNvSpPr txBox="1"/>
          <p:nvPr/>
        </p:nvSpPr>
        <p:spPr>
          <a:xfrm>
            <a:off x="330905" y="0"/>
            <a:ext cx="10788315"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3200" b="1" dirty="0">
                <a:solidFill>
                  <a:srgbClr val="4472C4">
                    <a:lumMod val="75000"/>
                  </a:srgbClr>
                </a:solidFill>
                <a:latin typeface="Arial" panose="020B0604020202020204" pitchFamily="34" charset="0"/>
                <a:cs typeface="Arial" panose="020B0604020202020204" pitchFamily="34" charset="0"/>
              </a:rPr>
              <a:t>Research Methodology </a:t>
            </a:r>
            <a:endParaRPr kumimoji="0" lang="en-ZA" sz="3200" b="1" i="0" u="none" strike="noStrike" kern="120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278C368A-1AC6-9A12-211C-29A58B3C5E2D}"/>
              </a:ext>
            </a:extLst>
          </p:cNvPr>
          <p:cNvSpPr txBox="1"/>
          <p:nvPr/>
        </p:nvSpPr>
        <p:spPr>
          <a:xfrm>
            <a:off x="330905" y="739937"/>
            <a:ext cx="10930716" cy="4524315"/>
          </a:xfrm>
          <a:prstGeom prst="rect">
            <a:avLst/>
          </a:prstGeom>
          <a:noFill/>
        </p:spPr>
        <p:txBody>
          <a:bodyPr wrap="square">
            <a:spAutoFit/>
          </a:bodyPr>
          <a:lstStyle/>
          <a:p>
            <a:pPr marL="342900" indent="-342900" algn="just">
              <a:buClr>
                <a:srgbClr val="C00000"/>
              </a:buClr>
              <a:buFont typeface="Wingdings" panose="05000000000000000000" pitchFamily="2" charset="2"/>
              <a:buChar char="q"/>
            </a:pPr>
            <a:r>
              <a:rPr lang="en-ZA" sz="2400" dirty="0">
                <a:solidFill>
                  <a:schemeClr val="accent1">
                    <a:lumMod val="75000"/>
                  </a:schemeClr>
                </a:solidFill>
                <a:effectLst/>
                <a:latin typeface="Arial" panose="020B0604020202020204" pitchFamily="34" charset="0"/>
                <a:ea typeface="Aptos" panose="020B0004020202020204" pitchFamily="34" charset="0"/>
                <a:cs typeface="Arial" panose="020B0604020202020204" pitchFamily="34" charset="0"/>
              </a:rPr>
              <a:t>The OSAA Tool platform (survey) can be deployed periodically by libraries or research offices to enhance and ensure that researchers participate and gain the most from their research outputs, i.e., citations and alternative metrics are fundamental bases for best practices in scholarly communication. </a:t>
            </a:r>
          </a:p>
          <a:p>
            <a:pPr marL="342900" indent="-342900" algn="just">
              <a:buClr>
                <a:srgbClr val="C00000"/>
              </a:buClr>
              <a:buFont typeface="Wingdings" panose="05000000000000000000" pitchFamily="2" charset="2"/>
              <a:buChar char="q"/>
            </a:pPr>
            <a:endParaRPr lang="en-ZA" sz="2400" dirty="0">
              <a:solidFill>
                <a:schemeClr val="accent1">
                  <a:lumMod val="75000"/>
                </a:schemeClr>
              </a:solidFill>
              <a:latin typeface="Arial" panose="020B0604020202020204" pitchFamily="34" charset="0"/>
              <a:ea typeface="Aptos" panose="020B0004020202020204" pitchFamily="34" charset="0"/>
              <a:cs typeface="Arial" panose="020B0604020202020204" pitchFamily="34" charset="0"/>
            </a:endParaRPr>
          </a:p>
          <a:p>
            <a:pPr marL="342900" indent="-342900" algn="just">
              <a:buClr>
                <a:srgbClr val="C00000"/>
              </a:buClr>
              <a:buFont typeface="Wingdings" panose="05000000000000000000" pitchFamily="2" charset="2"/>
              <a:buChar char="q"/>
            </a:pPr>
            <a:r>
              <a:rPr lang="en-ZA" sz="2400" dirty="0">
                <a:solidFill>
                  <a:schemeClr val="accent1">
                    <a:lumMod val="75000"/>
                  </a:schemeClr>
                </a:solidFill>
                <a:effectLst/>
                <a:latin typeface="Arial" panose="020B0604020202020204" pitchFamily="34" charset="0"/>
                <a:ea typeface="Aptos" panose="020B0004020202020204" pitchFamily="34" charset="0"/>
                <a:cs typeface="Arial" panose="020B0604020202020204" pitchFamily="34" charset="0"/>
              </a:rPr>
              <a:t>Researchers should be motivated to use tools that foster open collaboration and data sharing to accelerate and enhance knowledge productivity, innovation, and scientific research efficiency. </a:t>
            </a:r>
          </a:p>
          <a:p>
            <a:pPr marL="342900" indent="-342900" algn="just">
              <a:buClr>
                <a:srgbClr val="C00000"/>
              </a:buClr>
              <a:buFont typeface="Wingdings" panose="05000000000000000000" pitchFamily="2" charset="2"/>
              <a:buChar char="q"/>
            </a:pPr>
            <a:endParaRPr lang="en-ZA" sz="2400" dirty="0">
              <a:solidFill>
                <a:schemeClr val="accent1">
                  <a:lumMod val="75000"/>
                </a:schemeClr>
              </a:solidFill>
              <a:latin typeface="Arial" panose="020B0604020202020204" pitchFamily="34" charset="0"/>
              <a:ea typeface="Aptos" panose="020B0004020202020204" pitchFamily="34" charset="0"/>
              <a:cs typeface="Arial" panose="020B0604020202020204" pitchFamily="34" charset="0"/>
            </a:endParaRPr>
          </a:p>
          <a:p>
            <a:pPr marL="342900" indent="-342900" algn="just">
              <a:buClr>
                <a:srgbClr val="C00000"/>
              </a:buClr>
              <a:buFont typeface="Wingdings" panose="05000000000000000000" pitchFamily="2" charset="2"/>
              <a:buChar char="q"/>
            </a:pPr>
            <a:r>
              <a:rPr lang="en-ZA" sz="2400" dirty="0">
                <a:solidFill>
                  <a:schemeClr val="accent1">
                    <a:lumMod val="75000"/>
                  </a:schemeClr>
                </a:solidFill>
                <a:effectLst/>
                <a:latin typeface="Arial" panose="020B0604020202020204" pitchFamily="34" charset="0"/>
                <a:ea typeface="Aptos" panose="020B0004020202020204" pitchFamily="34" charset="0"/>
                <a:cs typeface="Arial" panose="020B0604020202020204" pitchFamily="34" charset="0"/>
              </a:rPr>
              <a:t>Open Science should be an agenda for every researcher, to ensure a wider reach of research outputs, and to be accessible to a global audience to maximise or grow research visibility and impact. </a:t>
            </a:r>
          </a:p>
        </p:txBody>
      </p:sp>
    </p:spTree>
    <p:extLst>
      <p:ext uri="{BB962C8B-B14F-4D97-AF65-F5344CB8AC3E}">
        <p14:creationId xmlns:p14="http://schemas.microsoft.com/office/powerpoint/2010/main" val="3574192905"/>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901EBE73-32A0-2220-99BD-22E51A391F59}"/>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362740B1-68B0-97A5-327B-34B34DD2E06A}"/>
              </a:ext>
            </a:extLst>
          </p:cNvPr>
          <p:cNvPicPr>
            <a:picLocks noChangeAspect="1"/>
          </p:cNvPicPr>
          <p:nvPr/>
        </p:nvPicPr>
        <p:blipFill>
          <a:blip r:embed="rId4"/>
          <a:stretch>
            <a:fillRect/>
          </a:stretch>
        </p:blipFill>
        <p:spPr>
          <a:xfrm>
            <a:off x="939976" y="0"/>
            <a:ext cx="10503017" cy="6523035"/>
          </a:xfrm>
          <a:prstGeom prst="rect">
            <a:avLst/>
          </a:prstGeom>
        </p:spPr>
      </p:pic>
    </p:spTree>
    <p:extLst>
      <p:ext uri="{BB962C8B-B14F-4D97-AF65-F5344CB8AC3E}">
        <p14:creationId xmlns:p14="http://schemas.microsoft.com/office/powerpoint/2010/main" val="2443152507"/>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A723E27-0387-0AE4-7EE4-89FA5605C07B}"/>
              </a:ext>
            </a:extLst>
          </p:cNvPr>
          <p:cNvPicPr>
            <a:picLocks noChangeAspect="1"/>
          </p:cNvPicPr>
          <p:nvPr/>
        </p:nvPicPr>
        <p:blipFill>
          <a:blip r:embed="rId4"/>
          <a:stretch>
            <a:fillRect/>
          </a:stretch>
        </p:blipFill>
        <p:spPr>
          <a:xfrm>
            <a:off x="241856" y="883389"/>
            <a:ext cx="11921764" cy="4784166"/>
          </a:xfrm>
          <a:prstGeom prst="rect">
            <a:avLst/>
          </a:prstGeom>
        </p:spPr>
      </p:pic>
      <p:sp>
        <p:nvSpPr>
          <p:cNvPr id="4" name="TextBox 3">
            <a:extLst>
              <a:ext uri="{FF2B5EF4-FFF2-40B4-BE49-F238E27FC236}">
                <a16:creationId xmlns:a16="http://schemas.microsoft.com/office/drawing/2014/main" id="{FCA6BABD-8415-19C2-558B-80B8D3CFFAF5}"/>
              </a:ext>
            </a:extLst>
          </p:cNvPr>
          <p:cNvSpPr txBox="1"/>
          <p:nvPr/>
        </p:nvSpPr>
        <p:spPr>
          <a:xfrm>
            <a:off x="146404" y="0"/>
            <a:ext cx="5949064" cy="584775"/>
          </a:xfrm>
          <a:prstGeom prst="rect">
            <a:avLst/>
          </a:prstGeom>
          <a:noFill/>
        </p:spPr>
        <p:txBody>
          <a:bodyPr wrap="none" rtlCol="0">
            <a:spAutoFit/>
          </a:bodyPr>
          <a:lstStyle/>
          <a:p>
            <a:pPr defTabSz="457200"/>
            <a:r>
              <a:rPr lang="en-ZA" sz="3200" b="1" dirty="0">
                <a:solidFill>
                  <a:schemeClr val="accent1">
                    <a:lumMod val="75000"/>
                  </a:schemeClr>
                </a:solidFill>
                <a:latin typeface="Arial" panose="020B0604020202020204" pitchFamily="34" charset="0"/>
                <a:cs typeface="Arial" panose="020B0604020202020204" pitchFamily="34" charset="0"/>
              </a:rPr>
              <a:t>WITS Researcher Ecosystem</a:t>
            </a:r>
            <a:r>
              <a:rPr lang="en-ZA" sz="3200" dirty="0">
                <a:solidFill>
                  <a:schemeClr val="accent1">
                    <a:lumMod val="75000"/>
                  </a:schemeClr>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873558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3919AECC-0155-5EEF-F683-5F72F178AB14}"/>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DFFE30F2-2B19-3111-2A9D-3E77D80C9B45}"/>
              </a:ext>
            </a:extLst>
          </p:cNvPr>
          <p:cNvSpPr txBox="1"/>
          <p:nvPr/>
        </p:nvSpPr>
        <p:spPr>
          <a:xfrm>
            <a:off x="146404" y="0"/>
            <a:ext cx="11029751" cy="584775"/>
          </a:xfrm>
          <a:prstGeom prst="rect">
            <a:avLst/>
          </a:prstGeom>
          <a:noFill/>
        </p:spPr>
        <p:txBody>
          <a:bodyPr wrap="none" rtlCol="0">
            <a:spAutoFit/>
          </a:bodyPr>
          <a:lstStyle/>
          <a:p>
            <a:pPr defTabSz="457200"/>
            <a:r>
              <a:rPr lang="en-ZA" sz="3200" b="1" dirty="0">
                <a:solidFill>
                  <a:schemeClr val="accent1">
                    <a:lumMod val="75000"/>
                  </a:schemeClr>
                </a:solidFill>
                <a:latin typeface="Arial" panose="020B0604020202020204" pitchFamily="34" charset="0"/>
                <a:cs typeface="Arial" panose="020B0604020202020204" pitchFamily="34" charset="0"/>
              </a:rPr>
              <a:t>African Research Output (Dimensions – Ann Campbell)</a:t>
            </a:r>
            <a:r>
              <a:rPr lang="en-ZA" sz="3200" dirty="0">
                <a:solidFill>
                  <a:schemeClr val="accent1">
                    <a:lumMod val="75000"/>
                  </a:schemeClr>
                </a:solidFill>
                <a:latin typeface="Arial" panose="020B0604020202020204" pitchFamily="34" charset="0"/>
                <a:cs typeface="Arial" panose="020B0604020202020204" pitchFamily="34" charset="0"/>
              </a:rPr>
              <a:t> </a:t>
            </a:r>
          </a:p>
        </p:txBody>
      </p:sp>
      <p:pic>
        <p:nvPicPr>
          <p:cNvPr id="2" name="Picture 1">
            <a:extLst>
              <a:ext uri="{FF2B5EF4-FFF2-40B4-BE49-F238E27FC236}">
                <a16:creationId xmlns:a16="http://schemas.microsoft.com/office/drawing/2014/main" id="{31EEE968-2554-1B8E-8BDD-7A4C4144173A}"/>
              </a:ext>
            </a:extLst>
          </p:cNvPr>
          <p:cNvPicPr>
            <a:picLocks noChangeAspect="1"/>
          </p:cNvPicPr>
          <p:nvPr/>
        </p:nvPicPr>
        <p:blipFill>
          <a:blip r:embed="rId4"/>
          <a:stretch>
            <a:fillRect/>
          </a:stretch>
        </p:blipFill>
        <p:spPr>
          <a:xfrm>
            <a:off x="555172" y="1079949"/>
            <a:ext cx="11677562" cy="4950737"/>
          </a:xfrm>
          <a:prstGeom prst="rect">
            <a:avLst/>
          </a:prstGeom>
        </p:spPr>
      </p:pic>
    </p:spTree>
    <p:extLst>
      <p:ext uri="{BB962C8B-B14F-4D97-AF65-F5344CB8AC3E}">
        <p14:creationId xmlns:p14="http://schemas.microsoft.com/office/powerpoint/2010/main" val="2819345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E9533355-5B52-4132-9B22-50A237E90741}"/>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5A46102-7F1D-9D48-F6B4-EAB9C3596EAC}"/>
              </a:ext>
            </a:extLst>
          </p:cNvPr>
          <p:cNvSpPr txBox="1"/>
          <p:nvPr/>
        </p:nvSpPr>
        <p:spPr>
          <a:xfrm>
            <a:off x="146404" y="0"/>
            <a:ext cx="12555809" cy="584775"/>
          </a:xfrm>
          <a:prstGeom prst="rect">
            <a:avLst/>
          </a:prstGeom>
          <a:noFill/>
        </p:spPr>
        <p:txBody>
          <a:bodyPr wrap="none" rtlCol="0">
            <a:spAutoFit/>
          </a:bodyPr>
          <a:lstStyle/>
          <a:p>
            <a:pPr defTabSz="457200"/>
            <a:r>
              <a:rPr lang="en-ZA" sz="3200" b="1" dirty="0">
                <a:solidFill>
                  <a:schemeClr val="accent1">
                    <a:lumMod val="75000"/>
                  </a:schemeClr>
                </a:solidFill>
                <a:latin typeface="Arial" panose="020B0604020202020204" pitchFamily="34" charset="0"/>
                <a:cs typeface="Arial" panose="020B0604020202020204" pitchFamily="34" charset="0"/>
              </a:rPr>
              <a:t>Africa Research Collaborations (Dimensions – Ann Campbell)</a:t>
            </a:r>
            <a:r>
              <a:rPr lang="en-ZA" sz="3200" dirty="0">
                <a:solidFill>
                  <a:schemeClr val="accent1">
                    <a:lumMod val="75000"/>
                  </a:schemeClr>
                </a:solidFill>
                <a:latin typeface="Arial" panose="020B0604020202020204" pitchFamily="34" charset="0"/>
                <a:cs typeface="Arial" panose="020B0604020202020204" pitchFamily="34" charset="0"/>
              </a:rPr>
              <a:t> </a:t>
            </a:r>
          </a:p>
        </p:txBody>
      </p:sp>
      <p:pic>
        <p:nvPicPr>
          <p:cNvPr id="3" name="Picture 2">
            <a:extLst>
              <a:ext uri="{FF2B5EF4-FFF2-40B4-BE49-F238E27FC236}">
                <a16:creationId xmlns:a16="http://schemas.microsoft.com/office/drawing/2014/main" id="{832B2E23-B383-A6FE-B6EA-B8AD3F080F6D}"/>
              </a:ext>
            </a:extLst>
          </p:cNvPr>
          <p:cNvPicPr>
            <a:picLocks noChangeAspect="1"/>
          </p:cNvPicPr>
          <p:nvPr/>
        </p:nvPicPr>
        <p:blipFill>
          <a:blip r:embed="rId4"/>
          <a:stretch>
            <a:fillRect/>
          </a:stretch>
        </p:blipFill>
        <p:spPr>
          <a:xfrm>
            <a:off x="1055915" y="735875"/>
            <a:ext cx="9415064" cy="5675811"/>
          </a:xfrm>
          <a:prstGeom prst="rect">
            <a:avLst/>
          </a:prstGeom>
        </p:spPr>
      </p:pic>
    </p:spTree>
    <p:extLst>
      <p:ext uri="{BB962C8B-B14F-4D97-AF65-F5344CB8AC3E}">
        <p14:creationId xmlns:p14="http://schemas.microsoft.com/office/powerpoint/2010/main" val="24518012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F699C547-5E0A-594C-C4C6-B4058A700C90}"/>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2C48FF9-59D5-019A-5BA8-17C0E58B5550}"/>
              </a:ext>
            </a:extLst>
          </p:cNvPr>
          <p:cNvSpPr txBox="1"/>
          <p:nvPr/>
        </p:nvSpPr>
        <p:spPr>
          <a:xfrm>
            <a:off x="301925" y="155195"/>
            <a:ext cx="9742347" cy="584775"/>
          </a:xfrm>
          <a:prstGeom prst="rect">
            <a:avLst/>
          </a:prstGeom>
          <a:noFill/>
        </p:spPr>
        <p:txBody>
          <a:bodyPr wrap="none" rtlCol="0">
            <a:spAutoFit/>
          </a:bodyPr>
          <a:lstStyle/>
          <a:p>
            <a:pPr defTabSz="457200"/>
            <a:r>
              <a:rPr lang="en-ZA" sz="3200" b="1" dirty="0">
                <a:solidFill>
                  <a:schemeClr val="accent1">
                    <a:lumMod val="75000"/>
                  </a:schemeClr>
                </a:solidFill>
                <a:latin typeface="Arial" panose="020B0604020202020204" pitchFamily="34" charset="0"/>
                <a:cs typeface="Arial" panose="020B0604020202020204" pitchFamily="34" charset="0"/>
              </a:rPr>
              <a:t>WITS RVI Implementation (Researcher Benefits)</a:t>
            </a:r>
            <a:endParaRPr lang="en-ZA" sz="3200" dirty="0">
              <a:solidFill>
                <a:schemeClr val="accent1">
                  <a:lumMod val="75000"/>
                </a:schemeClr>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6D1D8F66-7A4C-D193-EAAA-3749FF6EA5BC}"/>
              </a:ext>
            </a:extLst>
          </p:cNvPr>
          <p:cNvSpPr txBox="1"/>
          <p:nvPr/>
        </p:nvSpPr>
        <p:spPr>
          <a:xfrm>
            <a:off x="301925" y="992478"/>
            <a:ext cx="11794277" cy="5262979"/>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ZA" sz="240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rPr>
              <a:t>The project proposes launching a campaign across the campus to improve the visibility and impact for WITS researchers – both postgraduate students and academics or researchers. The pitch for such an institutional strategic campaign will focus on these points. </a:t>
            </a:r>
          </a:p>
          <a:p>
            <a:pPr marL="0" marR="0" lvl="0" indent="0" defTabSz="914400" eaLnBrk="1" fontAlgn="auto" latinLnBrk="0" hangingPunct="1">
              <a:lnSpc>
                <a:spcPct val="100000"/>
              </a:lnSpc>
              <a:spcBef>
                <a:spcPts val="0"/>
              </a:spcBef>
              <a:spcAft>
                <a:spcPts val="0"/>
              </a:spcAft>
              <a:buClrTx/>
              <a:buSzTx/>
              <a:buFontTx/>
              <a:buNone/>
              <a:tabLst/>
              <a:defRPr/>
            </a:pPr>
            <a:endParaRPr kumimoji="0" lang="en-ZA" sz="2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285750" marR="0" lvl="0" indent="-285750" defTabSz="914400" eaLnBrk="1" fontAlgn="auto" latinLnBrk="0" hangingPunct="1">
              <a:lnSpc>
                <a:spcPct val="100000"/>
              </a:lnSpc>
              <a:spcBef>
                <a:spcPts val="0"/>
              </a:spcBef>
              <a:spcAft>
                <a:spcPts val="0"/>
              </a:spcAft>
              <a:buClr>
                <a:srgbClr val="C00000"/>
              </a:buClr>
              <a:buSzTx/>
              <a:buFont typeface="Wingdings" panose="05000000000000000000" pitchFamily="2" charset="2"/>
              <a:buChar char="q"/>
              <a:tabLst/>
              <a:defRPr/>
            </a:pPr>
            <a:r>
              <a:rPr kumimoji="0" lang="en-ZA" sz="2400" b="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rPr>
              <a:t>Raising the researcher’s productivity impact factor will generate more international and local attention for such research output/collaborations.</a:t>
            </a:r>
          </a:p>
          <a:p>
            <a:pPr marL="0" marR="0" lvl="0" indent="0" defTabSz="914400" eaLnBrk="1" fontAlgn="auto" latinLnBrk="0" hangingPunct="1">
              <a:lnSpc>
                <a:spcPct val="100000"/>
              </a:lnSpc>
              <a:spcBef>
                <a:spcPts val="0"/>
              </a:spcBef>
              <a:spcAft>
                <a:spcPts val="0"/>
              </a:spcAft>
              <a:buClr>
                <a:srgbClr val="C00000"/>
              </a:buClr>
              <a:buSzTx/>
              <a:buFontTx/>
              <a:buNone/>
              <a:tabLst/>
              <a:defRPr/>
            </a:pPr>
            <a:endParaRPr kumimoji="0" lang="en-ZA" sz="2400" b="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endParaRPr>
          </a:p>
          <a:p>
            <a:pPr marL="285750" marR="0" lvl="0" indent="-285750" defTabSz="914400" eaLnBrk="1" fontAlgn="auto" latinLnBrk="0" hangingPunct="1">
              <a:lnSpc>
                <a:spcPct val="100000"/>
              </a:lnSpc>
              <a:spcBef>
                <a:spcPts val="0"/>
              </a:spcBef>
              <a:spcAft>
                <a:spcPts val="0"/>
              </a:spcAft>
              <a:buClr>
                <a:srgbClr val="C00000"/>
              </a:buClr>
              <a:buSzTx/>
              <a:buFont typeface="Wingdings" panose="05000000000000000000" pitchFamily="2" charset="2"/>
              <a:buChar char="q"/>
              <a:tabLst/>
              <a:defRPr/>
            </a:pPr>
            <a:r>
              <a:rPr kumimoji="0" lang="en-ZA" sz="2400" b="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rPr>
              <a:t>More visibility generates more collaborative prospects and the ability to partner with colleagues across disciplines, institutions, and borders – effectively diversifying one’s research capacity.</a:t>
            </a:r>
          </a:p>
          <a:p>
            <a:pPr marL="0" marR="0" lvl="0" indent="0" defTabSz="914400" eaLnBrk="1" fontAlgn="auto" latinLnBrk="0" hangingPunct="1">
              <a:lnSpc>
                <a:spcPct val="100000"/>
              </a:lnSpc>
              <a:spcBef>
                <a:spcPts val="0"/>
              </a:spcBef>
              <a:spcAft>
                <a:spcPts val="0"/>
              </a:spcAft>
              <a:buClr>
                <a:srgbClr val="C00000"/>
              </a:buClr>
              <a:buSzTx/>
              <a:buFontTx/>
              <a:buNone/>
              <a:tabLst/>
              <a:defRPr/>
            </a:pPr>
            <a:endParaRPr kumimoji="0" lang="en-ZA" sz="2400" b="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endParaRPr>
          </a:p>
          <a:p>
            <a:pPr marL="285750" marR="0" lvl="0" indent="-285750" defTabSz="914400" eaLnBrk="1" fontAlgn="auto" latinLnBrk="0" hangingPunct="1">
              <a:lnSpc>
                <a:spcPct val="100000"/>
              </a:lnSpc>
              <a:spcBef>
                <a:spcPts val="0"/>
              </a:spcBef>
              <a:spcAft>
                <a:spcPts val="0"/>
              </a:spcAft>
              <a:buClr>
                <a:srgbClr val="C00000"/>
              </a:buClr>
              <a:buSzTx/>
              <a:buFont typeface="Wingdings" panose="05000000000000000000" pitchFamily="2" charset="2"/>
              <a:buChar char="q"/>
              <a:tabLst/>
              <a:defRPr/>
            </a:pPr>
            <a:r>
              <a:rPr kumimoji="0" lang="en-ZA" sz="2400" b="0" i="0" u="none" strike="noStrike" kern="0" cap="none" spc="0" normalizeH="0" baseline="0" noProof="0" dirty="0">
                <a:ln>
                  <a:noFill/>
                </a:ln>
                <a:solidFill>
                  <a:srgbClr val="4472C4">
                    <a:lumMod val="75000"/>
                  </a:srgbClr>
                </a:solidFill>
                <a:effectLst/>
                <a:uLnTx/>
                <a:uFillTx/>
                <a:latin typeface="Arial" panose="020B0604020202020204" pitchFamily="34" charset="0"/>
                <a:cs typeface="Arial" panose="020B0604020202020204" pitchFamily="34" charset="0"/>
              </a:rPr>
              <a:t>A higher visibility and impact factor will make one’s research more attractive to international funders bolstering your ability to receive third-stream funding.  </a:t>
            </a:r>
          </a:p>
        </p:txBody>
      </p:sp>
    </p:spTree>
    <p:extLst>
      <p:ext uri="{BB962C8B-B14F-4D97-AF65-F5344CB8AC3E}">
        <p14:creationId xmlns:p14="http://schemas.microsoft.com/office/powerpoint/2010/main" val="2843918442"/>
      </p:ext>
    </p:extLst>
  </p:cSld>
  <p:clrMapOvr>
    <a:masterClrMapping/>
  </p:clrMapOvr>
</p:sld>
</file>

<file path=ppt/theme/theme1.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2EE195889BBFC468B351F88C8F4FA51" ma:contentTypeVersion="14" ma:contentTypeDescription="Create a new document." ma:contentTypeScope="" ma:versionID="9ac234fc842a7fd94b8ed9aacee39aff">
  <xsd:schema xmlns:xsd="http://www.w3.org/2001/XMLSchema" xmlns:xs="http://www.w3.org/2001/XMLSchema" xmlns:p="http://schemas.microsoft.com/office/2006/metadata/properties" xmlns:ns3="3b88cf1d-37e6-4926-a797-0c402b698971" xmlns:ns4="a843a1df-50a5-49ab-b1d2-74d922ef1999" targetNamespace="http://schemas.microsoft.com/office/2006/metadata/properties" ma:root="true" ma:fieldsID="dc3bcf44a50e4655e0720d368117e585" ns3:_="" ns4:_="">
    <xsd:import namespace="3b88cf1d-37e6-4926-a797-0c402b698971"/>
    <xsd:import namespace="a843a1df-50a5-49ab-b1d2-74d922ef1999"/>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_activity" minOccurs="0"/>
                <xsd:element ref="ns4:SharedWithUsers" minOccurs="0"/>
                <xsd:element ref="ns4:SharedWithDetails" minOccurs="0"/>
                <xsd:element ref="ns4:SharingHintHash" minOccurs="0"/>
                <xsd:element ref="ns3:MediaServiceSearchProperties" minOccurs="0"/>
                <xsd:element ref="ns3:MediaServiceDateTaken" minOccurs="0"/>
                <xsd:element ref="ns3:MediaServiceSystemTags" minOccurs="0"/>
                <xsd:element ref="ns3:MediaServiceGenerationTime" minOccurs="0"/>
                <xsd:element ref="ns3:MediaServiceEventHashCode" minOccurs="0"/>
                <xsd:element ref="ns3:MediaLengthInSecond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88cf1d-37e6-4926-a797-0c402b69897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activity" ma:index="11" nillable="true" ma:displayName="_activity" ma:hidden="true" ma:internalName="_activity">
      <xsd:simpleType>
        <xsd:restriction base="dms:Note"/>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SystemTags" ma:index="17" nillable="true" ma:displayName="MediaServiceSystemTags" ma:hidden="true" ma:internalName="MediaServiceSystemTags" ma:readOnly="true">
      <xsd:simpleType>
        <xsd:restriction base="dms:Note"/>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843a1df-50a5-49ab-b1d2-74d922ef199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3b88cf1d-37e6-4926-a797-0c402b698971" xsi:nil="true"/>
  </documentManagement>
</p:properties>
</file>

<file path=customXml/itemProps1.xml><?xml version="1.0" encoding="utf-8"?>
<ds:datastoreItem xmlns:ds="http://schemas.openxmlformats.org/officeDocument/2006/customXml" ds:itemID="{7C4F91D5-3D05-4E80-8E34-6E64D2F7BC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b88cf1d-37e6-4926-a797-0c402b698971"/>
    <ds:schemaRef ds:uri="a843a1df-50a5-49ab-b1d2-74d922ef199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3C7E560-928A-4B03-A2C3-386754F13CEC}">
  <ds:schemaRefs>
    <ds:schemaRef ds:uri="http://schemas.microsoft.com/sharepoint/v3/contenttype/forms"/>
  </ds:schemaRefs>
</ds:datastoreItem>
</file>

<file path=customXml/itemProps3.xml><?xml version="1.0" encoding="utf-8"?>
<ds:datastoreItem xmlns:ds="http://schemas.openxmlformats.org/officeDocument/2006/customXml" ds:itemID="{0B3291B0-B3E6-4C48-A086-F7BD219FA8B4}">
  <ds:schemaRefs>
    <ds:schemaRef ds:uri="3b88cf1d-37e6-4926-a797-0c402b698971"/>
    <ds:schemaRef ds:uri="http://purl.org/dc/dcmitype/"/>
    <ds:schemaRef ds:uri="http://purl.org/dc/terms/"/>
    <ds:schemaRef ds:uri="a843a1df-50a5-49ab-b1d2-74d922ef1999"/>
    <ds:schemaRef ds:uri="http://schemas.openxmlformats.org/package/2006/metadata/core-properties"/>
    <ds:schemaRef ds:uri="http://schemas.microsoft.com/office/2006/metadata/properties"/>
    <ds:schemaRef ds:uri="http://purl.org/dc/elements/1.1/"/>
    <ds:schemaRef ds:uri="http://schemas.microsoft.com/office/2006/documentManagement/typ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378</TotalTime>
  <Words>1128</Words>
  <Application>Microsoft Office PowerPoint</Application>
  <PresentationFormat>Widescreen</PresentationFormat>
  <Paragraphs>72</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Aptos</vt:lpstr>
      <vt:lpstr>Arial</vt:lpstr>
      <vt:lpstr>Calibri</vt:lpstr>
      <vt:lpstr>Calibri Light</vt:lpstr>
      <vt:lpstr>Wingdings</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Lazarus Matizirofa</dc:creator>
  <cp:lastModifiedBy>Lazarus Matizirofa</cp:lastModifiedBy>
  <cp:revision>10</cp:revision>
  <dcterms:created xsi:type="dcterms:W3CDTF">2023-09-21T06:51:39Z</dcterms:created>
  <dcterms:modified xsi:type="dcterms:W3CDTF">2024-12-11T09:07:20Z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0x010100B2EE195889BBFC468B351F88C8F4FA51</vt:lpwstr>
  </property>
</Properties>
</file>