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649200" cy="5057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6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1150" y="827743"/>
            <a:ext cx="9486900" cy="1760855"/>
          </a:xfrm>
        </p:spPr>
        <p:txBody>
          <a:bodyPr anchor="b"/>
          <a:lstStyle>
            <a:lvl1pPr algn="ctr">
              <a:defRPr sz="4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1150" y="2656503"/>
            <a:ext cx="9486900" cy="1221124"/>
          </a:xfrm>
        </p:spPr>
        <p:txBody>
          <a:bodyPr/>
          <a:lstStyle>
            <a:lvl1pPr marL="0" indent="0" algn="ctr">
              <a:buNone/>
              <a:defRPr sz="1770"/>
            </a:lvl1pPr>
            <a:lvl2pPr marL="337185" indent="0" algn="ctr">
              <a:buNone/>
              <a:defRPr sz="1475"/>
            </a:lvl2pPr>
            <a:lvl3pPr marL="674370" indent="0" algn="ctr">
              <a:buNone/>
              <a:defRPr sz="1328"/>
            </a:lvl3pPr>
            <a:lvl4pPr marL="1011555" indent="0" algn="ctr">
              <a:buNone/>
              <a:defRPr sz="1180"/>
            </a:lvl4pPr>
            <a:lvl5pPr marL="1348740" indent="0" algn="ctr">
              <a:buNone/>
              <a:defRPr sz="1180"/>
            </a:lvl5pPr>
            <a:lvl6pPr marL="1685925" indent="0" algn="ctr">
              <a:buNone/>
              <a:defRPr sz="1180"/>
            </a:lvl6pPr>
            <a:lvl7pPr marL="2023110" indent="0" algn="ctr">
              <a:buNone/>
              <a:defRPr sz="1180"/>
            </a:lvl7pPr>
            <a:lvl8pPr marL="2360295" indent="0" algn="ctr">
              <a:buNone/>
              <a:defRPr sz="1180"/>
            </a:lvl8pPr>
            <a:lvl9pPr marL="2697480" indent="0" algn="ctr">
              <a:buNone/>
              <a:defRPr sz="11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4967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91886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52084" y="269279"/>
            <a:ext cx="2727484" cy="42862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9633" y="269279"/>
            <a:ext cx="8024336" cy="42862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5466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7181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044" y="1260932"/>
            <a:ext cx="10909935" cy="2103894"/>
          </a:xfrm>
        </p:spPr>
        <p:txBody>
          <a:bodyPr anchor="b"/>
          <a:lstStyle>
            <a:lvl1pPr>
              <a:defRPr sz="4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3044" y="3384729"/>
            <a:ext cx="10909935" cy="1106388"/>
          </a:xfrm>
        </p:spPr>
        <p:txBody>
          <a:bodyPr/>
          <a:lstStyle>
            <a:lvl1pPr marL="0" indent="0">
              <a:buNone/>
              <a:defRPr sz="1770">
                <a:solidFill>
                  <a:schemeClr val="tx1">
                    <a:tint val="75000"/>
                  </a:schemeClr>
                </a:solidFill>
              </a:defRPr>
            </a:lvl1pPr>
            <a:lvl2pPr marL="337185" indent="0">
              <a:buNone/>
              <a:defRPr sz="1475">
                <a:solidFill>
                  <a:schemeClr val="tx1">
                    <a:tint val="75000"/>
                  </a:schemeClr>
                </a:solidFill>
              </a:defRPr>
            </a:lvl2pPr>
            <a:lvl3pPr marL="674370" indent="0">
              <a:buNone/>
              <a:defRPr sz="1328">
                <a:solidFill>
                  <a:schemeClr val="tx1">
                    <a:tint val="75000"/>
                  </a:schemeClr>
                </a:solidFill>
              </a:defRPr>
            </a:lvl3pPr>
            <a:lvl4pPr marL="101155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4pPr>
            <a:lvl5pPr marL="134874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5pPr>
            <a:lvl6pPr marL="168592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6pPr>
            <a:lvl7pPr marL="202311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7pPr>
            <a:lvl8pPr marL="236029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8pPr>
            <a:lvl9pPr marL="269748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0783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9633" y="1346398"/>
            <a:ext cx="5375910" cy="3209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3658" y="1346398"/>
            <a:ext cx="5375910" cy="3209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020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280" y="269280"/>
            <a:ext cx="10909935" cy="977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1281" y="1239858"/>
            <a:ext cx="5351204" cy="607635"/>
          </a:xfrm>
        </p:spPr>
        <p:txBody>
          <a:bodyPr anchor="b"/>
          <a:lstStyle>
            <a:lvl1pPr marL="0" indent="0">
              <a:buNone/>
              <a:defRPr sz="1770" b="1"/>
            </a:lvl1pPr>
            <a:lvl2pPr marL="337185" indent="0">
              <a:buNone/>
              <a:defRPr sz="1475" b="1"/>
            </a:lvl2pPr>
            <a:lvl3pPr marL="674370" indent="0">
              <a:buNone/>
              <a:defRPr sz="1328" b="1"/>
            </a:lvl3pPr>
            <a:lvl4pPr marL="1011555" indent="0">
              <a:buNone/>
              <a:defRPr sz="1180" b="1"/>
            </a:lvl4pPr>
            <a:lvl5pPr marL="1348740" indent="0">
              <a:buNone/>
              <a:defRPr sz="1180" b="1"/>
            </a:lvl5pPr>
            <a:lvl6pPr marL="1685925" indent="0">
              <a:buNone/>
              <a:defRPr sz="1180" b="1"/>
            </a:lvl6pPr>
            <a:lvl7pPr marL="2023110" indent="0">
              <a:buNone/>
              <a:defRPr sz="1180" b="1"/>
            </a:lvl7pPr>
            <a:lvl8pPr marL="2360295" indent="0">
              <a:buNone/>
              <a:defRPr sz="1180" b="1"/>
            </a:lvl8pPr>
            <a:lvl9pPr marL="2697480" indent="0">
              <a:buNone/>
              <a:defRPr sz="11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1281" y="1847493"/>
            <a:ext cx="5351204" cy="2717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3657" y="1239858"/>
            <a:ext cx="5377558" cy="607635"/>
          </a:xfrm>
        </p:spPr>
        <p:txBody>
          <a:bodyPr anchor="b"/>
          <a:lstStyle>
            <a:lvl1pPr marL="0" indent="0">
              <a:buNone/>
              <a:defRPr sz="1770" b="1"/>
            </a:lvl1pPr>
            <a:lvl2pPr marL="337185" indent="0">
              <a:buNone/>
              <a:defRPr sz="1475" b="1"/>
            </a:lvl2pPr>
            <a:lvl3pPr marL="674370" indent="0">
              <a:buNone/>
              <a:defRPr sz="1328" b="1"/>
            </a:lvl3pPr>
            <a:lvl4pPr marL="1011555" indent="0">
              <a:buNone/>
              <a:defRPr sz="1180" b="1"/>
            </a:lvl4pPr>
            <a:lvl5pPr marL="1348740" indent="0">
              <a:buNone/>
              <a:defRPr sz="1180" b="1"/>
            </a:lvl5pPr>
            <a:lvl6pPr marL="1685925" indent="0">
              <a:buNone/>
              <a:defRPr sz="1180" b="1"/>
            </a:lvl6pPr>
            <a:lvl7pPr marL="2023110" indent="0">
              <a:buNone/>
              <a:defRPr sz="1180" b="1"/>
            </a:lvl7pPr>
            <a:lvl8pPr marL="2360295" indent="0">
              <a:buNone/>
              <a:defRPr sz="1180" b="1"/>
            </a:lvl8pPr>
            <a:lvl9pPr marL="2697480" indent="0">
              <a:buNone/>
              <a:defRPr sz="11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3657" y="1847493"/>
            <a:ext cx="5377558" cy="2717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98471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513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5137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281" y="337185"/>
            <a:ext cx="4079696" cy="1180148"/>
          </a:xfrm>
        </p:spPr>
        <p:txBody>
          <a:bodyPr anchor="b"/>
          <a:lstStyle>
            <a:lvl1pPr>
              <a:defRPr sz="2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7557" y="728227"/>
            <a:ext cx="6403658" cy="3594298"/>
          </a:xfrm>
        </p:spPr>
        <p:txBody>
          <a:bodyPr/>
          <a:lstStyle>
            <a:lvl1pPr>
              <a:defRPr sz="2360"/>
            </a:lvl1pPr>
            <a:lvl2pPr>
              <a:defRPr sz="2065"/>
            </a:lvl2pPr>
            <a:lvl3pPr>
              <a:defRPr sz="1770"/>
            </a:lvl3pPr>
            <a:lvl4pPr>
              <a:defRPr sz="1475"/>
            </a:lvl4pPr>
            <a:lvl5pPr>
              <a:defRPr sz="1475"/>
            </a:lvl5pPr>
            <a:lvl6pPr>
              <a:defRPr sz="1475"/>
            </a:lvl6pPr>
            <a:lvl7pPr>
              <a:defRPr sz="1475"/>
            </a:lvl7pPr>
            <a:lvl8pPr>
              <a:defRPr sz="1475"/>
            </a:lvl8pPr>
            <a:lvl9pPr>
              <a:defRPr sz="14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1281" y="1517333"/>
            <a:ext cx="4079696" cy="2811046"/>
          </a:xfrm>
        </p:spPr>
        <p:txBody>
          <a:bodyPr/>
          <a:lstStyle>
            <a:lvl1pPr marL="0" indent="0">
              <a:buNone/>
              <a:defRPr sz="1180"/>
            </a:lvl1pPr>
            <a:lvl2pPr marL="337185" indent="0">
              <a:buNone/>
              <a:defRPr sz="1033"/>
            </a:lvl2pPr>
            <a:lvl3pPr marL="674370" indent="0">
              <a:buNone/>
              <a:defRPr sz="885"/>
            </a:lvl3pPr>
            <a:lvl4pPr marL="1011555" indent="0">
              <a:buNone/>
              <a:defRPr sz="738"/>
            </a:lvl4pPr>
            <a:lvl5pPr marL="1348740" indent="0">
              <a:buNone/>
              <a:defRPr sz="738"/>
            </a:lvl5pPr>
            <a:lvl6pPr marL="1685925" indent="0">
              <a:buNone/>
              <a:defRPr sz="738"/>
            </a:lvl6pPr>
            <a:lvl7pPr marL="2023110" indent="0">
              <a:buNone/>
              <a:defRPr sz="738"/>
            </a:lvl7pPr>
            <a:lvl8pPr marL="2360295" indent="0">
              <a:buNone/>
              <a:defRPr sz="738"/>
            </a:lvl8pPr>
            <a:lvl9pPr marL="2697480" indent="0">
              <a:buNone/>
              <a:defRPr sz="7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1789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281" y="337185"/>
            <a:ext cx="4079696" cy="1180148"/>
          </a:xfrm>
        </p:spPr>
        <p:txBody>
          <a:bodyPr anchor="b"/>
          <a:lstStyle>
            <a:lvl1pPr>
              <a:defRPr sz="2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77557" y="728227"/>
            <a:ext cx="6403658" cy="3594298"/>
          </a:xfrm>
        </p:spPr>
        <p:txBody>
          <a:bodyPr anchor="t"/>
          <a:lstStyle>
            <a:lvl1pPr marL="0" indent="0">
              <a:buNone/>
              <a:defRPr sz="2360"/>
            </a:lvl1pPr>
            <a:lvl2pPr marL="337185" indent="0">
              <a:buNone/>
              <a:defRPr sz="2065"/>
            </a:lvl2pPr>
            <a:lvl3pPr marL="674370" indent="0">
              <a:buNone/>
              <a:defRPr sz="1770"/>
            </a:lvl3pPr>
            <a:lvl4pPr marL="1011555" indent="0">
              <a:buNone/>
              <a:defRPr sz="1475"/>
            </a:lvl4pPr>
            <a:lvl5pPr marL="1348740" indent="0">
              <a:buNone/>
              <a:defRPr sz="1475"/>
            </a:lvl5pPr>
            <a:lvl6pPr marL="1685925" indent="0">
              <a:buNone/>
              <a:defRPr sz="1475"/>
            </a:lvl6pPr>
            <a:lvl7pPr marL="2023110" indent="0">
              <a:buNone/>
              <a:defRPr sz="1475"/>
            </a:lvl7pPr>
            <a:lvl8pPr marL="2360295" indent="0">
              <a:buNone/>
              <a:defRPr sz="1475"/>
            </a:lvl8pPr>
            <a:lvl9pPr marL="2697480" indent="0">
              <a:buNone/>
              <a:defRPr sz="14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1281" y="1517333"/>
            <a:ext cx="4079696" cy="2811046"/>
          </a:xfrm>
        </p:spPr>
        <p:txBody>
          <a:bodyPr/>
          <a:lstStyle>
            <a:lvl1pPr marL="0" indent="0">
              <a:buNone/>
              <a:defRPr sz="1180"/>
            </a:lvl1pPr>
            <a:lvl2pPr marL="337185" indent="0">
              <a:buNone/>
              <a:defRPr sz="1033"/>
            </a:lvl2pPr>
            <a:lvl3pPr marL="674370" indent="0">
              <a:buNone/>
              <a:defRPr sz="885"/>
            </a:lvl3pPr>
            <a:lvl4pPr marL="1011555" indent="0">
              <a:buNone/>
              <a:defRPr sz="738"/>
            </a:lvl4pPr>
            <a:lvl5pPr marL="1348740" indent="0">
              <a:buNone/>
              <a:defRPr sz="738"/>
            </a:lvl5pPr>
            <a:lvl6pPr marL="1685925" indent="0">
              <a:buNone/>
              <a:defRPr sz="738"/>
            </a:lvl6pPr>
            <a:lvl7pPr marL="2023110" indent="0">
              <a:buNone/>
              <a:defRPr sz="738"/>
            </a:lvl7pPr>
            <a:lvl8pPr marL="2360295" indent="0">
              <a:buNone/>
              <a:defRPr sz="738"/>
            </a:lvl8pPr>
            <a:lvl9pPr marL="2697480" indent="0">
              <a:buNone/>
              <a:defRPr sz="7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144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9633" y="269280"/>
            <a:ext cx="10909935" cy="977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633" y="1346398"/>
            <a:ext cx="10909935" cy="320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9633" y="4687808"/>
            <a:ext cx="284607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FE41B-32A3-4848-B9B0-86FAC5DE945A}" type="datetimeFigureOut">
              <a:rPr lang="en-ZA" smtClean="0"/>
              <a:t>2022/05/09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0048" y="4687808"/>
            <a:ext cx="4269105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3498" y="4687808"/>
            <a:ext cx="284607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1FFA1-B956-41C6-B606-2A749EC659C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0894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74370" rtl="0" eaLnBrk="1" latinLnBrk="0" hangingPunct="1">
        <a:lnSpc>
          <a:spcPct val="90000"/>
        </a:lnSpc>
        <a:spcBef>
          <a:spcPct val="0"/>
        </a:spcBef>
        <a:buNone/>
        <a:defRPr sz="32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593" indent="-168593" algn="l" defTabSz="67437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065" kern="1200">
          <a:solidFill>
            <a:schemeClr val="tx1"/>
          </a:solidFill>
          <a:latin typeface="+mn-lt"/>
          <a:ea typeface="+mn-ea"/>
          <a:cs typeface="+mn-cs"/>
        </a:defRPr>
      </a:lvl1pPr>
      <a:lvl2pPr marL="50577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2pPr>
      <a:lvl3pPr marL="84296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475" kern="1200">
          <a:solidFill>
            <a:schemeClr val="tx1"/>
          </a:solidFill>
          <a:latin typeface="+mn-lt"/>
          <a:ea typeface="+mn-ea"/>
          <a:cs typeface="+mn-cs"/>
        </a:defRPr>
      </a:lvl3pPr>
      <a:lvl4pPr marL="118014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4pPr>
      <a:lvl5pPr marL="151733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5pPr>
      <a:lvl6pPr marL="185451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6pPr>
      <a:lvl7pPr marL="219170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7pPr>
      <a:lvl8pPr marL="252888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8pPr>
      <a:lvl9pPr marL="286607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2pPr>
      <a:lvl3pPr marL="67437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3pPr>
      <a:lvl4pPr marL="101155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4pPr>
      <a:lvl5pPr marL="134874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5pPr>
      <a:lvl6pPr marL="168592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6pPr>
      <a:lvl7pPr marL="202311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7pPr>
      <a:lvl8pPr marL="236029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8pPr>
      <a:lvl9pPr marL="269748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2D70048-AD45-4C54-A163-38422A262A3E}"/>
              </a:ext>
            </a:extLst>
          </p:cNvPr>
          <p:cNvSpPr/>
          <p:nvPr/>
        </p:nvSpPr>
        <p:spPr>
          <a:xfrm>
            <a:off x="2333808" y="1244686"/>
            <a:ext cx="1676554" cy="8370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  <a:effectLst>
            <a:softEdge rad="317500"/>
          </a:effectLst>
        </p:spPr>
        <p:txBody>
          <a:bodyPr rot="0" spcFirstLastPara="0" vert="horz" wrap="square" lIns="67437" tIns="33719" rIns="67437" bIns="33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26447" indent="-126447" algn="ctr"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Sampling</a:t>
            </a:r>
          </a:p>
          <a:p>
            <a:pPr marL="126447" indent="-126447" algn="ctr"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 Physio-chemical characterisation of  two AMD  sites in Mpumalanga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2498B7-8F76-4D43-AE77-5C035F94E526}"/>
              </a:ext>
            </a:extLst>
          </p:cNvPr>
          <p:cNvSpPr/>
          <p:nvPr/>
        </p:nvSpPr>
        <p:spPr>
          <a:xfrm>
            <a:off x="2397563" y="2229369"/>
            <a:ext cx="1612799" cy="775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  <a:effectLst>
            <a:softEdge rad="317500"/>
          </a:effectLst>
        </p:spPr>
        <p:txBody>
          <a:bodyPr rot="0" spcFirstLastPara="0" vert="horz" wrap="square" lIns="67437" tIns="33719" rIns="67437" bIns="33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26447" indent="-126447" algn="ctr"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Identification of parameters in excess of legislative limits</a:t>
            </a:r>
          </a:p>
          <a:p>
            <a:pPr algn="ctr"/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     and health effects of exposure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D7F07C13-B3A5-4302-9379-BFB60415AAE7}"/>
              </a:ext>
            </a:extLst>
          </p:cNvPr>
          <p:cNvSpPr txBox="1">
            <a:spLocks/>
          </p:cNvSpPr>
          <p:nvPr/>
        </p:nvSpPr>
        <p:spPr>
          <a:xfrm>
            <a:off x="2845727" y="166923"/>
            <a:ext cx="6514589" cy="6634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130" b="1" kern="1400" spc="-37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4800" b="1" kern="1400" spc="-37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Critical evaluation of the chemical composition of acid mine drainage for the development of statistical correlations linking electrical conductivity with acid mine drainage concentrations</a:t>
            </a:r>
            <a:endParaRPr lang="en-ZA" sz="4800" b="1" kern="1400" spc="-37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GB" sz="2065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99C39B00-6946-48E9-B913-56017F841323}"/>
              </a:ext>
            </a:extLst>
          </p:cNvPr>
          <p:cNvSpPr txBox="1">
            <a:spLocks/>
          </p:cNvSpPr>
          <p:nvPr/>
        </p:nvSpPr>
        <p:spPr>
          <a:xfrm>
            <a:off x="2683879" y="779673"/>
            <a:ext cx="6592366" cy="313769"/>
          </a:xfrm>
          <a:prstGeom prst="rect">
            <a:avLst/>
          </a:prstGeom>
        </p:spPr>
        <p:txBody>
          <a:bodyPr vert="horz" lIns="67437" tIns="33719" rIns="67437" bIns="33719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03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conductivity used as proxy to predict parameter concentrations in AMD, </a:t>
            </a:r>
            <a:r>
              <a:rPr lang="en-GB" sz="1034" b="1">
                <a:latin typeface="Times New Roman" panose="02020603050405020304" pitchFamily="18" charset="0"/>
                <a:cs typeface="Times New Roman" panose="02020603050405020304" pitchFamily="18" charset="0"/>
              </a:rPr>
              <a:t>and regression equations used </a:t>
            </a:r>
            <a:r>
              <a:rPr lang="en-GB" sz="103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derive electrical conductivity values corresponding to water quality limits  for predicted parameters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73B7ED-3E76-4296-8AA9-4A1F6A5CDC09}"/>
              </a:ext>
            </a:extLst>
          </p:cNvPr>
          <p:cNvSpPr/>
          <p:nvPr/>
        </p:nvSpPr>
        <p:spPr>
          <a:xfrm>
            <a:off x="2296981" y="3295997"/>
            <a:ext cx="1763214" cy="9175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  <a:effectLst>
            <a:softEdge rad="317500"/>
          </a:effectLst>
        </p:spPr>
        <p:txBody>
          <a:bodyPr rot="0" spcFirstLastPara="0" vert="horz" wrap="square" lIns="67437" tIns="33719" rIns="67437" bIns="33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26447" indent="-126447" algn="ctr"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Seasonal variance and </a:t>
            </a:r>
          </a:p>
          <a:p>
            <a:pPr algn="ctr"/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correlation between parameters identified.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 Regression analysis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0934A8-6CFB-4863-A5B4-AA10DDD6D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300" y="1362461"/>
            <a:ext cx="2433768" cy="873173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B7AE86A-7156-4D69-83BA-EB902143BE61}"/>
              </a:ext>
            </a:extLst>
          </p:cNvPr>
          <p:cNvSpPr/>
          <p:nvPr/>
        </p:nvSpPr>
        <p:spPr>
          <a:xfrm>
            <a:off x="4391070" y="2229369"/>
            <a:ext cx="2186525" cy="526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  <a:effectLst>
            <a:softEdge rad="317500"/>
          </a:effectLst>
        </p:spPr>
        <p:txBody>
          <a:bodyPr rot="0" spcFirstLastPara="0" vert="horz" wrap="square" lIns="67437" tIns="33719" rIns="67437" bIns="33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26447" indent="-126447" algn="ctr"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Best fit regression lines selected and outliers statistically rejected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</p:txBody>
      </p:sp>
      <p:pic>
        <p:nvPicPr>
          <p:cNvPr id="15" name="Content Placeholder 25">
            <a:extLst>
              <a:ext uri="{FF2B5EF4-FFF2-40B4-BE49-F238E27FC236}">
                <a16:creationId xmlns:a16="http://schemas.microsoft.com/office/drawing/2014/main" id="{7500EA3A-5FD1-40F7-86AD-5E6E9CA094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527" y="2716609"/>
            <a:ext cx="2776182" cy="1470430"/>
          </a:xfrm>
          <a:prstGeom prst="rect">
            <a:avLst/>
          </a:prstGeom>
          <a:noFill/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CB5EBE2-7D2F-4C94-9F3B-398031019CA7}"/>
              </a:ext>
            </a:extLst>
          </p:cNvPr>
          <p:cNvSpPr/>
          <p:nvPr/>
        </p:nvSpPr>
        <p:spPr>
          <a:xfrm>
            <a:off x="7185570" y="1607469"/>
            <a:ext cx="2482275" cy="8466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  <a:effectLst>
            <a:softEdge rad="317500"/>
          </a:effectLst>
        </p:spPr>
        <p:txBody>
          <a:bodyPr rot="0" spcFirstLastPara="0" vert="horz" wrap="square" lIns="67437" tIns="33719" rIns="67437" bIns="33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53101">
              <a:spcBef>
                <a:spcPts val="15"/>
              </a:spcBef>
              <a:spcAft>
                <a:spcPts val="15"/>
              </a:spcAft>
            </a:pPr>
            <a:endParaRPr lang="en-GB" sz="590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53101">
              <a:spcBef>
                <a:spcPts val="15"/>
              </a:spcBef>
              <a:spcAft>
                <a:spcPts val="15"/>
              </a:spcAft>
            </a:pPr>
            <a:endParaRPr lang="en-GB" sz="590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179548" indent="-126447">
              <a:lnSpc>
                <a:spcPct val="150000"/>
              </a:lnSpc>
              <a:spcBef>
                <a:spcPts val="15"/>
              </a:spcBef>
              <a:spcAft>
                <a:spcPts val="15"/>
              </a:spcAft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TDS = 5.9804x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179548" indent="-126447">
              <a:lnSpc>
                <a:spcPct val="150000"/>
              </a:lnSpc>
              <a:spcBef>
                <a:spcPts val="15"/>
              </a:spcBef>
              <a:spcAft>
                <a:spcPts val="15"/>
              </a:spcAft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TA = 0.0127x</a:t>
            </a:r>
            <a:r>
              <a:rPr lang="en-GB" sz="885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1.6623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179548" indent="-126447">
              <a:lnSpc>
                <a:spcPct val="150000"/>
              </a:lnSpc>
              <a:spcBef>
                <a:spcPts val="15"/>
              </a:spcBef>
              <a:spcAft>
                <a:spcPts val="15"/>
              </a:spcAft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Dissolved S = 1.1498x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179548" indent="-126447">
              <a:lnSpc>
                <a:spcPct val="150000"/>
              </a:lnSpc>
              <a:spcBef>
                <a:spcPts val="15"/>
              </a:spcBef>
              <a:spcAft>
                <a:spcPts val="15"/>
              </a:spcAft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Dissolved Fe = 0.000006x</a:t>
            </a:r>
            <a:r>
              <a:rPr lang="en-GB" sz="885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2.4675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53101" algn="ctr">
              <a:spcBef>
                <a:spcPts val="15"/>
              </a:spcBef>
              <a:spcAft>
                <a:spcPts val="15"/>
              </a:spcAft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 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algn="ctr"/>
            <a:endParaRPr lang="en-ZA" sz="590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F2CFF9B-C7CA-4259-996A-73802266DA10}"/>
              </a:ext>
            </a:extLst>
          </p:cNvPr>
          <p:cNvCxnSpPr>
            <a:cxnSpLocks/>
          </p:cNvCxnSpPr>
          <p:nvPr/>
        </p:nvCxnSpPr>
        <p:spPr>
          <a:xfrm flipH="1" flipV="1">
            <a:off x="4121564" y="1244686"/>
            <a:ext cx="17823" cy="256464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42FED78-07C1-4854-8C3B-AC321868F2C9}"/>
              </a:ext>
            </a:extLst>
          </p:cNvPr>
          <p:cNvCxnSpPr>
            <a:cxnSpLocks/>
          </p:cNvCxnSpPr>
          <p:nvPr/>
        </p:nvCxnSpPr>
        <p:spPr>
          <a:xfrm flipH="1" flipV="1">
            <a:off x="7117553" y="1296708"/>
            <a:ext cx="26743" cy="289033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09694F2-9659-42EF-A48E-45A21CB13B74}"/>
              </a:ext>
            </a:extLst>
          </p:cNvPr>
          <p:cNvCxnSpPr>
            <a:cxnSpLocks/>
          </p:cNvCxnSpPr>
          <p:nvPr/>
        </p:nvCxnSpPr>
        <p:spPr>
          <a:xfrm flipH="1">
            <a:off x="7045253" y="4187038"/>
            <a:ext cx="79192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7225FEC-B0B2-480B-BAEE-A1B593D09FA3}"/>
              </a:ext>
            </a:extLst>
          </p:cNvPr>
          <p:cNvCxnSpPr>
            <a:cxnSpLocks/>
          </p:cNvCxnSpPr>
          <p:nvPr/>
        </p:nvCxnSpPr>
        <p:spPr>
          <a:xfrm>
            <a:off x="7117553" y="1275292"/>
            <a:ext cx="233025" cy="1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EE502F0A-2BE2-499D-B600-C283AA3CEE58}"/>
              </a:ext>
            </a:extLst>
          </p:cNvPr>
          <p:cNvSpPr/>
          <p:nvPr/>
        </p:nvSpPr>
        <p:spPr>
          <a:xfrm>
            <a:off x="7271216" y="1099438"/>
            <a:ext cx="2264988" cy="563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  <a:effectLst>
            <a:softEdge rad="317500"/>
          </a:effectLst>
        </p:spPr>
        <p:txBody>
          <a:bodyPr rot="0" spcFirstLastPara="0" vert="horz" wrap="square" lIns="67437" tIns="33719" rIns="67437" bIns="33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Regression equations for prediction of TDS, total acidity, dissolved sulfur, and iron concentrations using EC value (mS/m)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04A81A16-AB32-4500-A85D-5815571414D2}"/>
              </a:ext>
            </a:extLst>
          </p:cNvPr>
          <p:cNvSpPr/>
          <p:nvPr/>
        </p:nvSpPr>
        <p:spPr>
          <a:xfrm rot="5400000">
            <a:off x="3075824" y="2038398"/>
            <a:ext cx="288172" cy="23139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29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FD9D0624-9637-4728-831F-FF0E57BA3103}"/>
              </a:ext>
            </a:extLst>
          </p:cNvPr>
          <p:cNvSpPr/>
          <p:nvPr/>
        </p:nvSpPr>
        <p:spPr>
          <a:xfrm rot="5400000">
            <a:off x="3101113" y="3067744"/>
            <a:ext cx="288172" cy="23139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329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98FF5E-0FD4-4548-8E8C-9D870FAFF6DC}"/>
              </a:ext>
            </a:extLst>
          </p:cNvPr>
          <p:cNvCxnSpPr>
            <a:cxnSpLocks/>
          </p:cNvCxnSpPr>
          <p:nvPr/>
        </p:nvCxnSpPr>
        <p:spPr>
          <a:xfrm flipH="1">
            <a:off x="3965840" y="3809331"/>
            <a:ext cx="163485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A10CC28-B139-4454-93ED-B2116718377C}"/>
              </a:ext>
            </a:extLst>
          </p:cNvPr>
          <p:cNvCxnSpPr/>
          <p:nvPr/>
        </p:nvCxnSpPr>
        <p:spPr>
          <a:xfrm>
            <a:off x="4129325" y="1244686"/>
            <a:ext cx="1091190" cy="0"/>
          </a:xfrm>
          <a:prstGeom prst="line">
            <a:avLst/>
          </a:prstGeom>
          <a:ln w="15875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C2A988D-7CDD-48DD-BE38-0C96AC105A79}"/>
              </a:ext>
            </a:extLst>
          </p:cNvPr>
          <p:cNvCxnSpPr>
            <a:cxnSpLocks/>
          </p:cNvCxnSpPr>
          <p:nvPr/>
        </p:nvCxnSpPr>
        <p:spPr>
          <a:xfrm>
            <a:off x="5220515" y="1244686"/>
            <a:ext cx="0" cy="104045"/>
          </a:xfrm>
          <a:prstGeom prst="straightConnector1">
            <a:avLst/>
          </a:prstGeom>
          <a:ln w="158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3AB0BF9B-E041-43FE-88B8-D85F26DA210C}"/>
              </a:ext>
            </a:extLst>
          </p:cNvPr>
          <p:cNvSpPr/>
          <p:nvPr/>
        </p:nvSpPr>
        <p:spPr>
          <a:xfrm>
            <a:off x="7144296" y="2490345"/>
            <a:ext cx="2564825" cy="626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  <a:effectLst>
            <a:softEdge rad="317500"/>
          </a:effectLst>
        </p:spPr>
        <p:txBody>
          <a:bodyPr rot="0" spcFirstLastPara="0" vert="horz" wrap="square" lIns="67437" tIns="33719" rIns="67437" bIns="33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Regression equations used to derive EC values corresponding to predicted parameter compliance limits for a rapid test to trigger further analysis and appropriate remedial action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8836135-9169-4D18-9234-322E0868E35B}"/>
              </a:ext>
            </a:extLst>
          </p:cNvPr>
          <p:cNvSpPr/>
          <p:nvPr/>
        </p:nvSpPr>
        <p:spPr>
          <a:xfrm>
            <a:off x="7098223" y="3175962"/>
            <a:ext cx="2872710" cy="12170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  <a:effectLst>
            <a:softEdge rad="317500"/>
          </a:effectLst>
        </p:spPr>
        <p:txBody>
          <a:bodyPr rot="0" spcFirstLastPara="0" vert="horz" wrap="square" lIns="67437" tIns="33719" rIns="67437" bIns="33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53101">
              <a:spcBef>
                <a:spcPts val="15"/>
              </a:spcBef>
              <a:spcAft>
                <a:spcPts val="15"/>
              </a:spcAft>
            </a:pPr>
            <a:endParaRPr lang="en-GB" sz="590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53101">
              <a:spcBef>
                <a:spcPts val="15"/>
              </a:spcBef>
              <a:spcAft>
                <a:spcPts val="15"/>
              </a:spcAft>
            </a:pPr>
            <a:endParaRPr lang="en-GB" sz="590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179548" indent="-126447">
              <a:lnSpc>
                <a:spcPct val="150000"/>
              </a:lnSpc>
              <a:spcBef>
                <a:spcPts val="15"/>
              </a:spcBef>
              <a:spcAft>
                <a:spcPts val="15"/>
              </a:spcAft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EC ≈ 201 mS/m ≈ TDS -1200 mg/L limit</a:t>
            </a:r>
          </a:p>
          <a:p>
            <a:pPr marL="179548" indent="-126447">
              <a:lnSpc>
                <a:spcPct val="150000"/>
              </a:lnSpc>
              <a:spcBef>
                <a:spcPts val="15"/>
              </a:spcBef>
              <a:spcAft>
                <a:spcPts val="15"/>
              </a:spcAft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TA – No allocated compliance limits</a:t>
            </a:r>
          </a:p>
          <a:p>
            <a:pPr marL="179548" indent="-126447">
              <a:lnSpc>
                <a:spcPct val="150000"/>
              </a:lnSpc>
              <a:spcBef>
                <a:spcPts val="15"/>
              </a:spcBef>
              <a:spcAft>
                <a:spcPts val="15"/>
              </a:spcAft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EC ≈ 72 mS/m ≈ Dissolved S ‒ 83 mg/L acute health limit</a:t>
            </a:r>
          </a:p>
          <a:p>
            <a:pPr marL="179548" indent="-126447">
              <a:lnSpc>
                <a:spcPct val="150000"/>
              </a:lnSpc>
              <a:spcBef>
                <a:spcPts val="15"/>
              </a:spcBef>
              <a:spcAft>
                <a:spcPts val="15"/>
              </a:spcAft>
              <a:buFont typeface="Arial" panose="020B0604020202020204" pitchFamily="34" charset="0"/>
              <a:buChar char="•"/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EC ≈ 173 mS/m ≈  Dissolved Fe ‒ 2 mg/L chronic health limit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marL="53101" algn="ctr">
              <a:spcBef>
                <a:spcPts val="15"/>
              </a:spcBef>
              <a:spcAft>
                <a:spcPts val="15"/>
              </a:spcAft>
            </a:pPr>
            <a:r>
              <a:rPr lang="en-GB" sz="885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 </a:t>
            </a:r>
            <a:endParaRPr lang="en-ZA" sz="885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  <a:p>
            <a:pPr algn="ctr"/>
            <a:r>
              <a:rPr lang="en-GB" sz="590" dirty="0">
                <a:latin typeface="Times New Roman" panose="02020603050405020304" pitchFamily="18" charset="0"/>
                <a:ea typeface="Times New Roman" panose="02020603050405020304" pitchFamily="18" charset="0"/>
                <a:cs typeface="Times-Roman"/>
              </a:rPr>
              <a:t> </a:t>
            </a:r>
            <a:endParaRPr lang="en-ZA" sz="590" dirty="0">
              <a:latin typeface="Times New Roman" panose="02020603050405020304" pitchFamily="18" charset="0"/>
              <a:ea typeface="Times New Roman" panose="02020603050405020304" pitchFamily="18" charset="0"/>
              <a:cs typeface="Times-Roman"/>
            </a:endParaRPr>
          </a:p>
        </p:txBody>
      </p:sp>
    </p:spTree>
    <p:extLst>
      <p:ext uri="{BB962C8B-B14F-4D97-AF65-F5344CB8AC3E}">
        <p14:creationId xmlns:p14="http://schemas.microsoft.com/office/powerpoint/2010/main" val="2710704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</TotalTime>
  <Words>217</Words>
  <Application>Microsoft Office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 Smith</dc:creator>
  <cp:lastModifiedBy>Janet Smith</cp:lastModifiedBy>
  <cp:revision>35</cp:revision>
  <dcterms:created xsi:type="dcterms:W3CDTF">2021-12-14T18:42:33Z</dcterms:created>
  <dcterms:modified xsi:type="dcterms:W3CDTF">2022-05-09T19:50:30Z</dcterms:modified>
</cp:coreProperties>
</file>