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5"/>
  </p:notesMasterIdLst>
  <p:sldIdLst>
    <p:sldId id="256" r:id="rId2"/>
    <p:sldId id="311" r:id="rId3"/>
    <p:sldId id="312" r:id="rId4"/>
    <p:sldId id="258" r:id="rId5"/>
    <p:sldId id="296" r:id="rId6"/>
    <p:sldId id="297" r:id="rId7"/>
    <p:sldId id="298" r:id="rId8"/>
    <p:sldId id="303" r:id="rId9"/>
    <p:sldId id="267" r:id="rId10"/>
    <p:sldId id="304" r:id="rId11"/>
    <p:sldId id="305" r:id="rId12"/>
    <p:sldId id="306" r:id="rId13"/>
    <p:sldId id="307" r:id="rId14"/>
    <p:sldId id="308" r:id="rId15"/>
    <p:sldId id="299" r:id="rId16"/>
    <p:sldId id="265" r:id="rId17"/>
    <p:sldId id="266" r:id="rId18"/>
    <p:sldId id="268" r:id="rId19"/>
    <p:sldId id="294" r:id="rId20"/>
    <p:sldId id="269" r:id="rId21"/>
    <p:sldId id="271" r:id="rId22"/>
    <p:sldId id="290" r:id="rId23"/>
    <p:sldId id="292" r:id="rId24"/>
    <p:sldId id="293" r:id="rId25"/>
    <p:sldId id="285" r:id="rId26"/>
    <p:sldId id="295" r:id="rId27"/>
    <p:sldId id="291" r:id="rId28"/>
    <p:sldId id="300" r:id="rId29"/>
    <p:sldId id="301" r:id="rId30"/>
    <p:sldId id="302" r:id="rId31"/>
    <p:sldId id="309" r:id="rId32"/>
    <p:sldId id="310" r:id="rId33"/>
    <p:sldId id="263" r:id="rId34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1541" y="1373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ZA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3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endParaRPr lang="en-GB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3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endParaRPr lang="en-GB"/>
          </a:p>
        </p:txBody>
      </p:sp>
      <p:sp>
        <p:nvSpPr>
          <p:cNvPr id="2052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8685213"/>
            <a:ext cx="2970213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3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endParaRPr lang="en-GB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3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02400ED3-D8EF-4B4A-AACD-0BE8933192DB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689387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3BB503F-3B2F-4455-8641-450098F43EE6}" type="slidenum">
              <a:rPr lang="en-GB"/>
              <a:pPr/>
              <a:t>1</a:t>
            </a:fld>
            <a:endParaRPr lang="en-GB"/>
          </a:p>
        </p:txBody>
      </p:sp>
      <p:sp>
        <p:nvSpPr>
          <p:cNvPr id="112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29375E-A6E7-4975-B319-7F2529240960}" type="slidenum">
              <a:rPr lang="en-GB"/>
              <a:pPr/>
              <a:t>4</a:t>
            </a:fld>
            <a:endParaRPr lang="en-GB"/>
          </a:p>
        </p:txBody>
      </p:sp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ZA"/>
          </a:p>
        </p:txBody>
      </p:sp>
      <p:sp>
        <p:nvSpPr>
          <p:cNvPr id="1331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29375E-A6E7-4975-B319-7F2529240960}" type="slidenum">
              <a:rPr lang="en-GB"/>
              <a:pPr/>
              <a:t>5</a:t>
            </a:fld>
            <a:endParaRPr lang="en-GB"/>
          </a:p>
        </p:txBody>
      </p:sp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ZA"/>
          </a:p>
        </p:txBody>
      </p:sp>
      <p:sp>
        <p:nvSpPr>
          <p:cNvPr id="1331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29375E-A6E7-4975-B319-7F2529240960}" type="slidenum">
              <a:rPr lang="en-GB"/>
              <a:pPr/>
              <a:t>7</a:t>
            </a:fld>
            <a:endParaRPr lang="en-GB"/>
          </a:p>
        </p:txBody>
      </p:sp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ZA"/>
          </a:p>
        </p:txBody>
      </p:sp>
      <p:sp>
        <p:nvSpPr>
          <p:cNvPr id="1331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29375E-A6E7-4975-B319-7F2529240960}" type="slidenum">
              <a:rPr lang="en-GB"/>
              <a:pPr/>
              <a:t>8</a:t>
            </a:fld>
            <a:endParaRPr lang="en-GB"/>
          </a:p>
        </p:txBody>
      </p:sp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ZA"/>
          </a:p>
        </p:txBody>
      </p:sp>
      <p:sp>
        <p:nvSpPr>
          <p:cNvPr id="1331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29375E-A6E7-4975-B319-7F2529240960}" type="slidenum">
              <a:rPr lang="en-GB"/>
              <a:pPr/>
              <a:t>9</a:t>
            </a:fld>
            <a:endParaRPr lang="en-GB"/>
          </a:p>
        </p:txBody>
      </p:sp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ZA"/>
          </a:p>
        </p:txBody>
      </p:sp>
      <p:sp>
        <p:nvSpPr>
          <p:cNvPr id="1331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29375E-A6E7-4975-B319-7F2529240960}" type="slidenum">
              <a:rPr lang="en-GB"/>
              <a:pPr/>
              <a:t>12</a:t>
            </a:fld>
            <a:endParaRPr lang="en-GB"/>
          </a:p>
        </p:txBody>
      </p:sp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ZA"/>
          </a:p>
        </p:txBody>
      </p:sp>
      <p:sp>
        <p:nvSpPr>
          <p:cNvPr id="1331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29375E-A6E7-4975-B319-7F2529240960}" type="slidenum">
              <a:rPr lang="en-GB"/>
              <a:pPr/>
              <a:t>13</a:t>
            </a:fld>
            <a:endParaRPr lang="en-GB"/>
          </a:p>
        </p:txBody>
      </p:sp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ZA"/>
          </a:p>
        </p:txBody>
      </p:sp>
      <p:sp>
        <p:nvSpPr>
          <p:cNvPr id="1331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29375E-A6E7-4975-B319-7F2529240960}" type="slidenum">
              <a:rPr lang="en-GB"/>
              <a:pPr/>
              <a:t>14</a:t>
            </a:fld>
            <a:endParaRPr lang="en-GB"/>
          </a:p>
        </p:txBody>
      </p:sp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ZA"/>
          </a:p>
        </p:txBody>
      </p:sp>
      <p:sp>
        <p:nvSpPr>
          <p:cNvPr id="1331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29375E-A6E7-4975-B319-7F2529240960}" type="slidenum">
              <a:rPr lang="en-GB"/>
              <a:pPr/>
              <a:t>15</a:t>
            </a:fld>
            <a:endParaRPr lang="en-GB"/>
          </a:p>
        </p:txBody>
      </p:sp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ZA"/>
          </a:p>
        </p:txBody>
      </p:sp>
      <p:sp>
        <p:nvSpPr>
          <p:cNvPr id="1331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29375E-A6E7-4975-B319-7F2529240960}" type="slidenum">
              <a:rPr lang="en-GB"/>
              <a:pPr/>
              <a:t>16</a:t>
            </a:fld>
            <a:endParaRPr lang="en-GB"/>
          </a:p>
        </p:txBody>
      </p:sp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ZA"/>
          </a:p>
        </p:txBody>
      </p:sp>
      <p:sp>
        <p:nvSpPr>
          <p:cNvPr id="1331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29375E-A6E7-4975-B319-7F2529240960}" type="slidenum">
              <a:rPr lang="en-GB"/>
              <a:pPr/>
              <a:t>17</a:t>
            </a:fld>
            <a:endParaRPr lang="en-GB"/>
          </a:p>
        </p:txBody>
      </p:sp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ZA"/>
          </a:p>
        </p:txBody>
      </p:sp>
      <p:sp>
        <p:nvSpPr>
          <p:cNvPr id="1331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29375E-A6E7-4975-B319-7F2529240960}" type="slidenum">
              <a:rPr lang="en-GB"/>
              <a:pPr/>
              <a:t>18</a:t>
            </a:fld>
            <a:endParaRPr lang="en-GB"/>
          </a:p>
        </p:txBody>
      </p:sp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ZA"/>
          </a:p>
        </p:txBody>
      </p:sp>
      <p:sp>
        <p:nvSpPr>
          <p:cNvPr id="1331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29375E-A6E7-4975-B319-7F2529240960}" type="slidenum">
              <a:rPr lang="en-GB"/>
              <a:pPr/>
              <a:t>20</a:t>
            </a:fld>
            <a:endParaRPr lang="en-GB"/>
          </a:p>
        </p:txBody>
      </p:sp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ZA"/>
          </a:p>
        </p:txBody>
      </p:sp>
      <p:sp>
        <p:nvSpPr>
          <p:cNvPr id="1331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29375E-A6E7-4975-B319-7F2529240960}" type="slidenum">
              <a:rPr lang="en-GB"/>
              <a:pPr/>
              <a:t>21</a:t>
            </a:fld>
            <a:endParaRPr lang="en-GB"/>
          </a:p>
        </p:txBody>
      </p:sp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ZA"/>
          </a:p>
        </p:txBody>
      </p:sp>
      <p:sp>
        <p:nvSpPr>
          <p:cNvPr id="1331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29375E-A6E7-4975-B319-7F2529240960}" type="slidenum">
              <a:rPr lang="en-GB"/>
              <a:pPr/>
              <a:t>25</a:t>
            </a:fld>
            <a:endParaRPr lang="en-GB"/>
          </a:p>
        </p:txBody>
      </p:sp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ZA"/>
          </a:p>
        </p:txBody>
      </p:sp>
      <p:sp>
        <p:nvSpPr>
          <p:cNvPr id="1331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29375E-A6E7-4975-B319-7F2529240960}" type="slidenum">
              <a:rPr lang="en-GB"/>
              <a:pPr/>
              <a:t>28</a:t>
            </a:fld>
            <a:endParaRPr lang="en-GB"/>
          </a:p>
        </p:txBody>
      </p:sp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ZA"/>
          </a:p>
        </p:txBody>
      </p:sp>
      <p:sp>
        <p:nvSpPr>
          <p:cNvPr id="1331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29375E-A6E7-4975-B319-7F2529240960}" type="slidenum">
              <a:rPr lang="en-GB"/>
              <a:pPr/>
              <a:t>29</a:t>
            </a:fld>
            <a:endParaRPr lang="en-GB"/>
          </a:p>
        </p:txBody>
      </p:sp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ZA"/>
          </a:p>
        </p:txBody>
      </p:sp>
      <p:sp>
        <p:nvSpPr>
          <p:cNvPr id="1331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29375E-A6E7-4975-B319-7F2529240960}" type="slidenum">
              <a:rPr lang="en-GB"/>
              <a:pPr/>
              <a:t>30</a:t>
            </a:fld>
            <a:endParaRPr lang="en-GB"/>
          </a:p>
        </p:txBody>
      </p:sp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ZA"/>
          </a:p>
        </p:txBody>
      </p:sp>
      <p:sp>
        <p:nvSpPr>
          <p:cNvPr id="1331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29375E-A6E7-4975-B319-7F2529240960}" type="slidenum">
              <a:rPr lang="en-GB"/>
              <a:pPr/>
              <a:t>31</a:t>
            </a:fld>
            <a:endParaRPr lang="en-GB"/>
          </a:p>
        </p:txBody>
      </p:sp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ZA"/>
          </a:p>
        </p:txBody>
      </p:sp>
      <p:sp>
        <p:nvSpPr>
          <p:cNvPr id="1331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E7131EF-7C74-4FF4-B39D-F72FCA0522EE}" type="slidenum">
              <a:rPr lang="en-GB"/>
              <a:pPr/>
              <a:t>33</a:t>
            </a:fld>
            <a:endParaRPr lang="en-GB"/>
          </a:p>
        </p:txBody>
      </p:sp>
      <p:sp>
        <p:nvSpPr>
          <p:cNvPr id="184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Slide </a:t>
            </a:r>
            <a:fld id="{63B46982-B198-401C-B2C6-05D7546D5AF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Slide </a:t>
            </a:r>
            <a:fld id="{0796401D-BAED-434D-B623-2CAAFCE249E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Slide </a:t>
            </a:r>
            <a:fld id="{83B20DA5-A6BB-48B8-B1E2-3E58B779AA6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9800" y="1600200"/>
            <a:ext cx="31607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2913" y="1600200"/>
            <a:ext cx="31623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Slide </a:t>
            </a:r>
            <a:fld id="{2EED3471-5381-43D3-85FE-ABFBD3E48A7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Slide </a:t>
            </a:r>
            <a:fld id="{22A8F485-8267-41E8-90C8-D25ED762DC6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Slide </a:t>
            </a:r>
            <a:fld id="{1CACB297-BB29-490F-A772-134DAE6355B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Slide </a:t>
            </a:r>
            <a:fld id="{E45E4716-048C-48D1-ADBF-D159C025EB0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Slide </a:t>
            </a:r>
            <a:fld id="{CB67B027-172F-4F5D-A006-9D676CC5A00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Slide </a:t>
            </a:r>
            <a:fld id="{CF287A8E-D01D-4640-94A8-962665CB9B1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Slide </a:t>
            </a:r>
            <a:fld id="{EEAEC879-00CD-45EF-8497-088AB0961AE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158750"/>
            <a:ext cx="1636713" cy="59658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9800" y="158750"/>
            <a:ext cx="4762500" cy="59658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Slide </a:t>
            </a:r>
            <a:fld id="{A9B044DD-265B-4E15-8E6B-ABAEBC9FB48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8750"/>
            <a:ext cx="6551613" cy="14335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172200" y="6629400"/>
            <a:ext cx="2132013" cy="3048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1"/>
          </p:nvPr>
        </p:nvSpPr>
        <p:spPr>
          <a:xfrm>
            <a:off x="8077200" y="6629400"/>
            <a:ext cx="1065213" cy="519113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Slide </a:t>
            </a:r>
            <a:fld id="{0683BF36-60EA-4EC2-9E69-6547DDFC710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8750"/>
            <a:ext cx="6551613" cy="14335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09800" y="1600200"/>
            <a:ext cx="3160713" cy="45243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2913" y="1600200"/>
            <a:ext cx="3162300" cy="45243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172200" y="6629400"/>
            <a:ext cx="2132013" cy="3048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>
          <a:xfrm>
            <a:off x="8077200" y="6629400"/>
            <a:ext cx="1065213" cy="519113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Slide </a:t>
            </a:r>
            <a:fld id="{7046D28B-3247-420C-B521-C0A7E06FCBC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1524000" cy="6172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09800" y="158750"/>
            <a:ext cx="6551613" cy="1433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9800" y="1600200"/>
            <a:ext cx="64754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6172200" y="6629400"/>
            <a:ext cx="21320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3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1">
                <a:solidFill>
                  <a:srgbClr val="000000"/>
                </a:solidFill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8077200" y="6629400"/>
            <a:ext cx="1065213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3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r>
              <a:rPr lang="en-GB"/>
              <a:t>Slide </a:t>
            </a:r>
            <a:fld id="{0B8B6C8A-1AF4-4FB4-988A-10F6696D4BE2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6172200"/>
            <a:ext cx="9144000" cy="255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6508750"/>
            <a:ext cx="4000500" cy="349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9919"/>
        </a:buClr>
        <a:buSzPct val="100000"/>
        <a:buFont typeface="Arial" charset="0"/>
        <a:defRPr sz="4400" b="1">
          <a:solidFill>
            <a:srgbClr val="009919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marL="431800" indent="-215900" algn="ctr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 b="1">
          <a:solidFill>
            <a:srgbClr val="009919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2pPr>
      <a:lvl3pPr marL="647700" indent="-215900" algn="ctr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 b="1">
          <a:solidFill>
            <a:srgbClr val="009919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3pPr>
      <a:lvl4pPr marL="863600" indent="-215900" algn="ctr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 b="1">
          <a:solidFill>
            <a:srgbClr val="009919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4pPr>
      <a:lvl5pPr marL="1079500" indent="-215900" algn="ctr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 b="1">
          <a:solidFill>
            <a:srgbClr val="009919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5pPr>
      <a:lvl6pPr marL="1536700" indent="-215900" algn="ctr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 b="1">
          <a:solidFill>
            <a:srgbClr val="009919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6pPr>
      <a:lvl7pPr marL="1993900" indent="-215900" algn="ctr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 b="1">
          <a:solidFill>
            <a:srgbClr val="009919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7pPr>
      <a:lvl8pPr marL="2451100" indent="-215900" algn="ctr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 b="1">
          <a:solidFill>
            <a:srgbClr val="009919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8pPr>
      <a:lvl9pPr marL="2908300" indent="-215900" algn="ctr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 b="1">
          <a:solidFill>
            <a:srgbClr val="009919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9pPr>
    </p:titleStyle>
    <p:bodyStyle>
      <a:lvl1pPr marL="341313" indent="-341313" algn="l" defTabSz="457200" rtl="0" fontAlgn="base">
        <a:lnSpc>
          <a:spcPct val="93000"/>
        </a:lnSpc>
        <a:spcBef>
          <a:spcPts val="800"/>
        </a:spcBef>
        <a:spcAft>
          <a:spcPct val="0"/>
        </a:spcAft>
        <a:buClr>
          <a:srgbClr val="FC0000"/>
        </a:buClr>
        <a:buSzPct val="200000"/>
        <a:buFont typeface="Arial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1363" indent="-284163" algn="l" defTabSz="457200" rtl="0" fontAlgn="base">
        <a:lnSpc>
          <a:spcPct val="93000"/>
        </a:lnSpc>
        <a:spcBef>
          <a:spcPts val="700"/>
        </a:spcBef>
        <a:spcAft>
          <a:spcPct val="0"/>
        </a:spcAft>
        <a:buClr>
          <a:srgbClr val="FC0000"/>
        </a:buClr>
        <a:buSzPct val="150000"/>
        <a:buFont typeface="Arial" charset="0"/>
        <a:buChar char="–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57200" rtl="0" fontAlgn="base">
        <a:lnSpc>
          <a:spcPct val="93000"/>
        </a:lnSpc>
        <a:spcBef>
          <a:spcPts val="600"/>
        </a:spcBef>
        <a:spcAft>
          <a:spcPct val="0"/>
        </a:spcAft>
        <a:buClr>
          <a:srgbClr val="FC0000"/>
        </a:buClr>
        <a:buSzPct val="150000"/>
        <a:buFont typeface="Arial" charset="0"/>
        <a:buChar char="•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57200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FC0000"/>
        </a:buClr>
        <a:buSzPct val="100000"/>
        <a:buFont typeface="Arial" charset="0"/>
        <a:buChar char="–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57200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FC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57200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FC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57200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FC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57200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FC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57200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FC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jpeg"/><Relationship Id="rId4" Type="http://schemas.openxmlformats.org/officeDocument/2006/relationships/hyperlink" Target="mailto:email@address.n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752600" y="1524000"/>
            <a:ext cx="5867400" cy="231050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600" b="1" dirty="0" smtClean="0">
                <a:solidFill>
                  <a:srgbClr val="00991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 pitchFamily="32" charset="0"/>
              </a:rPr>
              <a:t>Reprographic and Digital Services at the National Library of South Africa:  an overview </a:t>
            </a:r>
            <a:endParaRPr lang="en-GB" sz="3600" b="1" dirty="0">
              <a:solidFill>
                <a:srgbClr val="00991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ill Sans MT" pitchFamily="32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643042" y="4071942"/>
            <a:ext cx="5943600" cy="157184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 err="1" smtClean="0">
                <a:solidFill>
                  <a:srgbClr val="000000"/>
                </a:solidFill>
                <a:latin typeface="Gill Sans MT" pitchFamily="32" charset="0"/>
              </a:rPr>
              <a:t>Douwe</a:t>
            </a:r>
            <a:r>
              <a:rPr lang="en-GB" sz="3200" dirty="0" smtClean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3200" dirty="0" err="1" smtClean="0">
                <a:solidFill>
                  <a:srgbClr val="000000"/>
                </a:solidFill>
                <a:latin typeface="Gill Sans MT" pitchFamily="32" charset="0"/>
              </a:rPr>
              <a:t>Drijfhout</a:t>
            </a:r>
            <a:endParaRPr lang="en-GB" sz="3200" dirty="0" smtClean="0">
              <a:solidFill>
                <a:srgbClr val="000000"/>
              </a:solidFill>
              <a:latin typeface="Gill Sans MT" pitchFamily="32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 smtClean="0">
                <a:solidFill>
                  <a:srgbClr val="000000"/>
                </a:solidFill>
                <a:latin typeface="Gill Sans MT" pitchFamily="32" charset="0"/>
              </a:rPr>
              <a:t>Executive Librarian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 smtClean="0">
                <a:solidFill>
                  <a:srgbClr val="000000"/>
                </a:solidFill>
                <a:latin typeface="Gill Sans MT" pitchFamily="32" charset="0"/>
              </a:rPr>
              <a:t>Preservation Services</a:t>
            </a:r>
            <a:endParaRPr lang="en-GB" sz="3200" dirty="0">
              <a:solidFill>
                <a:srgbClr val="000000"/>
              </a:solidFill>
              <a:latin typeface="Gill Sans MT" pitchFamily="32" charset="0"/>
            </a:endParaRPr>
          </a:p>
        </p:txBody>
      </p:sp>
      <p:pic>
        <p:nvPicPr>
          <p:cNvPr id="1026" name="Picture 2" descr="C:\Users\user1.User-1\Documents\NLSA Logo\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214291"/>
            <a:ext cx="1840751" cy="2643206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1F30D7FA-3ECC-4CF8-AC88-736C055C135F}" type="slidenum">
              <a:rPr lang="en-GB"/>
              <a:pPr/>
              <a:t>4</a:t>
            </a:fld>
            <a:endParaRPr lang="en-GB"/>
          </a:p>
        </p:txBody>
      </p:sp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1928794" y="714356"/>
            <a:ext cx="5949950" cy="765175"/>
          </a:xfrm>
          <a:ln/>
        </p:spPr>
        <p:txBody>
          <a:bodyPr lIns="90000" tIns="46800" rIns="90000" bIns="46800" anchorCtr="1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National Library of South Africa</a:t>
            </a:r>
            <a:endParaRPr lang="en-GB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8800" y="1928802"/>
            <a:ext cx="7315200" cy="1981200"/>
          </a:xfrm>
          <a:ln/>
        </p:spPr>
        <p:txBody>
          <a:bodyPr lIns="90000" tIns="46800" rIns="90000" bIns="46800"/>
          <a:lstStyle/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Cape Town campus (1818)</a:t>
            </a:r>
            <a:endParaRPr lang="en-GB" sz="2800" dirty="0"/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Pretoria campus (1887)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endParaRPr lang="en-GB" sz="2800" dirty="0" smtClean="0"/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endParaRPr lang="en-GB" sz="2800" dirty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-228600" y="6858000"/>
            <a:ext cx="7543800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39725" indent="-339725">
              <a:spcBef>
                <a:spcPts val="450"/>
              </a:spcBef>
              <a:buClr>
                <a:srgbClr val="FF3300"/>
              </a:buClr>
              <a:buSzPct val="120000"/>
              <a:buFont typeface="Gill Sans MT" pitchFamily="32" charset="0"/>
              <a:buChar char="•"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 pitchFamily="32" charset="0"/>
              </a:rPr>
              <a:t>e Ntional Librarian is a member of NCLIS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1F30D7FA-3ECC-4CF8-AC88-736C055C135F}" type="slidenum">
              <a:rPr lang="en-GB"/>
              <a:pPr/>
              <a:t>5</a:t>
            </a:fld>
            <a:endParaRPr lang="en-GB"/>
          </a:p>
        </p:txBody>
      </p:sp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1928794" y="714356"/>
            <a:ext cx="5949950" cy="765175"/>
          </a:xfrm>
          <a:ln/>
        </p:spPr>
        <p:txBody>
          <a:bodyPr lIns="90000" tIns="46800" rIns="90000" bIns="46800" anchorCtr="1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Heritage Collections</a:t>
            </a:r>
            <a:endParaRPr lang="en-GB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8800" y="1928802"/>
            <a:ext cx="7315200" cy="1981200"/>
          </a:xfrm>
          <a:ln/>
        </p:spPr>
        <p:txBody>
          <a:bodyPr lIns="90000" tIns="46800" rIns="90000" bIns="46800"/>
          <a:lstStyle/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Primary source of SA published documentary heritage</a:t>
            </a:r>
            <a:endParaRPr lang="en-GB" sz="2800" dirty="0"/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Wealth of information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Books, periodicals, newspapers, maps, special collections, government publications, foreign official publications</a:t>
            </a:r>
            <a:endParaRPr lang="en-GB" sz="2800" dirty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-228600" y="6858000"/>
            <a:ext cx="7543800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39725" indent="-339725">
              <a:spcBef>
                <a:spcPts val="450"/>
              </a:spcBef>
              <a:buClr>
                <a:srgbClr val="FF3300"/>
              </a:buClr>
              <a:buSzPct val="120000"/>
              <a:buFont typeface="Gill Sans MT" pitchFamily="32" charset="0"/>
              <a:buChar char="•"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 pitchFamily="32" charset="0"/>
              </a:rPr>
              <a:t>e Ntional Librarian is a member of NCLIS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Reprographic and Digital Services </a:t>
            </a:r>
            <a:endParaRPr lang="en-ZA" dirty="0"/>
          </a:p>
        </p:txBody>
      </p:sp>
      <p:pic>
        <p:nvPicPr>
          <p:cNvPr id="23554" name="Picture 1" descr="Zeutschel_CT_Camp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2357430"/>
            <a:ext cx="3098800" cy="305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1F30D7FA-3ECC-4CF8-AC88-736C055C135F}" type="slidenum">
              <a:rPr lang="en-GB"/>
              <a:pPr/>
              <a:t>7</a:t>
            </a:fld>
            <a:endParaRPr lang="en-GB"/>
          </a:p>
        </p:txBody>
      </p:sp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2000232" y="571480"/>
            <a:ext cx="5949950" cy="765175"/>
          </a:xfrm>
          <a:ln/>
        </p:spPr>
        <p:txBody>
          <a:bodyPr lIns="90000" tIns="46800" rIns="90000" bIns="46800" anchorCtr="1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On demand</a:t>
            </a:r>
            <a:endParaRPr lang="en-GB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8800" y="1571612"/>
            <a:ext cx="7315200" cy="1981200"/>
          </a:xfrm>
          <a:ln/>
        </p:spPr>
        <p:txBody>
          <a:bodyPr lIns="90000" tIns="46800" rIns="90000" bIns="46800"/>
          <a:lstStyle/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Photography &amp; microfilming: transformed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Existing staff 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Film scanner (</a:t>
            </a:r>
            <a:r>
              <a:rPr lang="en-GB" sz="2800" dirty="0" err="1" smtClean="0"/>
              <a:t>neg</a:t>
            </a:r>
            <a:r>
              <a:rPr lang="en-GB" sz="2800" dirty="0" smtClean="0"/>
              <a:t> + mf)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Digital cameras</a:t>
            </a:r>
            <a:endParaRPr lang="en-GB" sz="2800" dirty="0"/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Large-format scanners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Digital video</a:t>
            </a:r>
            <a:endParaRPr lang="en-GB" sz="2800" dirty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-228600" y="6858000"/>
            <a:ext cx="7543800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39725" indent="-339725">
              <a:spcBef>
                <a:spcPts val="450"/>
              </a:spcBef>
              <a:buClr>
                <a:srgbClr val="FF3300"/>
              </a:buClr>
              <a:buSzPct val="120000"/>
              <a:buFont typeface="Gill Sans MT" pitchFamily="32" charset="0"/>
              <a:buChar char="•"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 pitchFamily="32" charset="0"/>
              </a:rPr>
              <a:t>e Ntional Librarian is a member of NCLIS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1F30D7FA-3ECC-4CF8-AC88-736C055C135F}" type="slidenum">
              <a:rPr lang="en-GB"/>
              <a:pPr/>
              <a:t>8</a:t>
            </a:fld>
            <a:endParaRPr lang="en-GB"/>
          </a:p>
        </p:txBody>
      </p:sp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1785918" y="1000108"/>
            <a:ext cx="5949950" cy="765175"/>
          </a:xfrm>
          <a:ln/>
        </p:spPr>
        <p:txBody>
          <a:bodyPr lIns="90000" tIns="46800" rIns="90000" bIns="46800" anchorCtr="1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First years</a:t>
            </a:r>
            <a:endParaRPr lang="en-GB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8800" y="2285992"/>
            <a:ext cx="7315200" cy="1981200"/>
          </a:xfrm>
          <a:ln/>
        </p:spPr>
        <p:txBody>
          <a:bodyPr lIns="90000" tIns="46800" rIns="90000" bIns="46800"/>
          <a:lstStyle/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DISA</a:t>
            </a:r>
            <a:endParaRPr lang="en-GB" sz="2800" dirty="0"/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Research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Pilot projects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On demand</a:t>
            </a:r>
            <a:endParaRPr lang="en-GB" sz="2800" dirty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-228600" y="6858000"/>
            <a:ext cx="7543800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39725" indent="-339725">
              <a:spcBef>
                <a:spcPts val="450"/>
              </a:spcBef>
              <a:buClr>
                <a:srgbClr val="FF3300"/>
              </a:buClr>
              <a:buSzPct val="120000"/>
              <a:buFont typeface="Gill Sans MT" pitchFamily="32" charset="0"/>
              <a:buChar char="•"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 pitchFamily="32" charset="0"/>
              </a:rPr>
              <a:t>e Ntional Librarian is a member of NCLIS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1F30D7FA-3ECC-4CF8-AC88-736C055C135F}" type="slidenum">
              <a:rPr lang="en-GB"/>
              <a:pPr/>
              <a:t>9</a:t>
            </a:fld>
            <a:endParaRPr lang="en-GB"/>
          </a:p>
        </p:txBody>
      </p:sp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1928794" y="785794"/>
            <a:ext cx="5949950" cy="1214446"/>
          </a:xfrm>
          <a:ln/>
        </p:spPr>
        <p:txBody>
          <a:bodyPr lIns="90000" tIns="46800" rIns="90000" bIns="46800" anchorCtr="1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000" dirty="0" smtClean="0"/>
              <a:t>Digital Innovation South Africa</a:t>
            </a:r>
            <a:endParaRPr lang="en-GB" sz="4000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8800" y="2214554"/>
            <a:ext cx="7315200" cy="1981200"/>
          </a:xfrm>
          <a:ln/>
        </p:spPr>
        <p:txBody>
          <a:bodyPr lIns="90000" tIns="46800" rIns="90000" bIns="46800"/>
          <a:lstStyle/>
          <a:p>
            <a:pPr marL="339725" indent="-339725">
              <a:lnSpc>
                <a:spcPct val="75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1997-2009: DISA</a:t>
            </a:r>
            <a:endParaRPr lang="en-GB" sz="2800" dirty="0"/>
          </a:p>
          <a:p>
            <a:pPr marL="339725" indent="-339725">
              <a:lnSpc>
                <a:spcPct val="75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Implement digital technologies in libraries</a:t>
            </a:r>
          </a:p>
          <a:p>
            <a:pPr marL="339725" indent="-339725">
              <a:lnSpc>
                <a:spcPct val="75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Socio-political interest</a:t>
            </a:r>
          </a:p>
          <a:p>
            <a:pPr marL="339725" indent="-339725">
              <a:lnSpc>
                <a:spcPct val="75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SA Freedom Struggle</a:t>
            </a:r>
          </a:p>
          <a:p>
            <a:pPr marL="339725" indent="-339725">
              <a:lnSpc>
                <a:spcPct val="75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DISA: training and support</a:t>
            </a:r>
          </a:p>
          <a:p>
            <a:pPr marL="339725" indent="-339725">
              <a:lnSpc>
                <a:spcPct val="75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Journals (40+)</a:t>
            </a:r>
          </a:p>
          <a:p>
            <a:pPr marL="339725" indent="-339725">
              <a:lnSpc>
                <a:spcPct val="75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Archival collections</a:t>
            </a:r>
          </a:p>
          <a:p>
            <a:pPr marL="339725" indent="-339725">
              <a:lnSpc>
                <a:spcPct val="75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220 000 images/pages</a:t>
            </a:r>
            <a:endParaRPr lang="en-GB" sz="2800" dirty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-228600" y="6858000"/>
            <a:ext cx="7543800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39725" indent="-339725">
              <a:spcBef>
                <a:spcPts val="450"/>
              </a:spcBef>
              <a:buClr>
                <a:srgbClr val="FF3300"/>
              </a:buClr>
              <a:buSzPct val="120000"/>
              <a:buFont typeface="Gill Sans MT" pitchFamily="32" charset="0"/>
              <a:buChar char="•"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 pitchFamily="32" charset="0"/>
              </a:rPr>
              <a:t>e Ntional Librarian is a member of NCLIS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4000" dirty="0" err="1" smtClean="0"/>
              <a:t>Sechaba</a:t>
            </a:r>
            <a:r>
              <a:rPr lang="en-ZA" sz="4000" dirty="0" smtClean="0"/>
              <a:t>: 1 (1) 1967</a:t>
            </a:r>
            <a:endParaRPr lang="en-ZA" sz="4000" dirty="0"/>
          </a:p>
        </p:txBody>
      </p:sp>
      <p:pic>
        <p:nvPicPr>
          <p:cNvPr id="24578" name="Picture 2" descr="sejan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1580206"/>
            <a:ext cx="2786082" cy="398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3600" dirty="0" smtClean="0"/>
              <a:t>Indian Opinion: 48 (1) 1950</a:t>
            </a:r>
            <a:endParaRPr lang="en-ZA" sz="3600" dirty="0"/>
          </a:p>
        </p:txBody>
      </p:sp>
      <p:pic>
        <p:nvPicPr>
          <p:cNvPr id="25602" name="Picture 2" descr="ipjan50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39051" y="1428736"/>
            <a:ext cx="2961775" cy="4201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1F30D7FA-3ECC-4CF8-AC88-736C055C135F}" type="slidenum">
              <a:rPr lang="en-GB"/>
              <a:pPr/>
              <a:t>12</a:t>
            </a:fld>
            <a:endParaRPr lang="en-GB"/>
          </a:p>
        </p:txBody>
      </p:sp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1857356" y="642918"/>
            <a:ext cx="5949950" cy="765175"/>
          </a:xfrm>
          <a:ln/>
        </p:spPr>
        <p:txBody>
          <a:bodyPr lIns="90000" tIns="46800" rIns="90000" bIns="46800" anchorCtr="1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Research </a:t>
            </a:r>
            <a:endParaRPr lang="en-GB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8800" y="2000240"/>
            <a:ext cx="7315200" cy="1981200"/>
          </a:xfrm>
          <a:ln/>
        </p:spPr>
        <p:txBody>
          <a:bodyPr lIns="90000" tIns="46800" rIns="90000" bIns="46800"/>
          <a:lstStyle/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Legal deposit of web-based publications (2004)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Digitisation in Africa (2005)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SA policies en legislation (2007)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Software</a:t>
            </a:r>
            <a:endParaRPr lang="en-GB" sz="2800" dirty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-228600" y="6858000"/>
            <a:ext cx="7543800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39725" indent="-339725">
              <a:spcBef>
                <a:spcPts val="450"/>
              </a:spcBef>
              <a:buClr>
                <a:srgbClr val="FF3300"/>
              </a:buClr>
              <a:buSzPct val="120000"/>
              <a:buFont typeface="Gill Sans MT" pitchFamily="32" charset="0"/>
              <a:buChar char="•"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 pitchFamily="32" charset="0"/>
              </a:rPr>
              <a:t>e Ntional Librarian is a member of NCLIS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1F30D7FA-3ECC-4CF8-AC88-736C055C135F}" type="slidenum">
              <a:rPr lang="en-GB"/>
              <a:pPr/>
              <a:t>13</a:t>
            </a:fld>
            <a:endParaRPr lang="en-GB"/>
          </a:p>
        </p:txBody>
      </p:sp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1857356" y="857232"/>
            <a:ext cx="5949950" cy="765175"/>
          </a:xfrm>
          <a:ln/>
        </p:spPr>
        <p:txBody>
          <a:bodyPr lIns="90000" tIns="46800" rIns="90000" bIns="46800" anchorCtr="1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Training</a:t>
            </a:r>
            <a:endParaRPr lang="en-GB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8800" y="2214554"/>
            <a:ext cx="7315200" cy="1981200"/>
          </a:xfrm>
          <a:ln/>
        </p:spPr>
        <p:txBody>
          <a:bodyPr lIns="90000" tIns="46800" rIns="90000" bIns="46800"/>
          <a:lstStyle/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Metadata for librarians</a:t>
            </a:r>
            <a:endParaRPr lang="en-GB" sz="2800" dirty="0"/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Software: Greenstone / </a:t>
            </a:r>
            <a:r>
              <a:rPr lang="en-GB" sz="2800" dirty="0" err="1" smtClean="0"/>
              <a:t>DSpace</a:t>
            </a:r>
            <a:r>
              <a:rPr lang="en-GB" sz="2800" dirty="0" smtClean="0"/>
              <a:t>  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Multimedia &amp; graphics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Digital photography</a:t>
            </a:r>
            <a:endParaRPr lang="en-GB" sz="2800" dirty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-228600" y="6858000"/>
            <a:ext cx="7543800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39725" indent="-339725">
              <a:spcBef>
                <a:spcPts val="450"/>
              </a:spcBef>
              <a:buClr>
                <a:srgbClr val="FF3300"/>
              </a:buClr>
              <a:buSzPct val="120000"/>
              <a:buFont typeface="Gill Sans MT" pitchFamily="32" charset="0"/>
              <a:buChar char="•"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 pitchFamily="32" charset="0"/>
              </a:rPr>
              <a:t>e Ntional Librarian is a member of NCLIS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1F30D7FA-3ECC-4CF8-AC88-736C055C135F}" type="slidenum">
              <a:rPr lang="en-GB"/>
              <a:pPr/>
              <a:t>14</a:t>
            </a:fld>
            <a:endParaRPr lang="en-GB"/>
          </a:p>
        </p:txBody>
      </p:sp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1857356" y="1071546"/>
            <a:ext cx="5949950" cy="765175"/>
          </a:xfrm>
          <a:ln/>
        </p:spPr>
        <p:txBody>
          <a:bodyPr lIns="90000" tIns="46800" rIns="90000" bIns="46800" anchorCtr="1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Pilot projects</a:t>
            </a:r>
            <a:endParaRPr lang="en-GB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8800" y="2571744"/>
            <a:ext cx="7315200" cy="1981200"/>
          </a:xfrm>
          <a:ln/>
        </p:spPr>
        <p:txBody>
          <a:bodyPr lIns="90000" tIns="46800" rIns="90000" bIns="46800"/>
          <a:lstStyle/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UNESCO Memory of the World             (300 drawings by SAN) - 2003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LOCKSS-SA (2004)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COM – newspaper (2006)</a:t>
            </a:r>
            <a:endParaRPr lang="en-GB" sz="2800" dirty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-228600" y="6858000"/>
            <a:ext cx="7543800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39725" indent="-339725">
              <a:spcBef>
                <a:spcPts val="450"/>
              </a:spcBef>
              <a:buClr>
                <a:srgbClr val="FF3300"/>
              </a:buClr>
              <a:buSzPct val="120000"/>
              <a:buFont typeface="Gill Sans MT" pitchFamily="32" charset="0"/>
              <a:buChar char="•"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 pitchFamily="32" charset="0"/>
              </a:rPr>
              <a:t>e Ntional Librarian is a member of NCLIS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1F30D7FA-3ECC-4CF8-AC88-736C055C135F}" type="slidenum">
              <a:rPr lang="en-GB"/>
              <a:pPr/>
              <a:t>15</a:t>
            </a:fld>
            <a:endParaRPr lang="en-GB"/>
          </a:p>
        </p:txBody>
      </p:sp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1928794" y="785794"/>
            <a:ext cx="5949950" cy="765175"/>
          </a:xfrm>
          <a:ln/>
        </p:spPr>
        <p:txBody>
          <a:bodyPr lIns="90000" tIns="46800" rIns="90000" bIns="46800" anchorCtr="1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Future plans</a:t>
            </a:r>
            <a:endParaRPr lang="en-GB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8800" y="2000240"/>
            <a:ext cx="7315200" cy="1981200"/>
          </a:xfrm>
          <a:ln/>
        </p:spPr>
        <p:txBody>
          <a:bodyPr lIns="90000" tIns="46800" rIns="90000" bIns="46800"/>
          <a:lstStyle/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SA newspapers </a:t>
            </a:r>
            <a:endParaRPr lang="en-GB" sz="2800" dirty="0"/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Approx 7.5 million pages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Black Press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200 000 pages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-228600" y="6858000"/>
            <a:ext cx="7543800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39725" indent="-339725">
              <a:spcBef>
                <a:spcPts val="450"/>
              </a:spcBef>
              <a:buClr>
                <a:srgbClr val="FF3300"/>
              </a:buClr>
              <a:buSzPct val="120000"/>
              <a:buFont typeface="Gill Sans MT" pitchFamily="32" charset="0"/>
              <a:buChar char="•"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 pitchFamily="32" charset="0"/>
              </a:rPr>
              <a:t>e Ntional Librarian is a member of NCLIS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1F30D7FA-3ECC-4CF8-AC88-736C055C135F}" type="slidenum">
              <a:rPr lang="en-GB"/>
              <a:pPr/>
              <a:t>16</a:t>
            </a:fld>
            <a:endParaRPr lang="en-GB"/>
          </a:p>
        </p:txBody>
      </p:sp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1857356" y="1142984"/>
            <a:ext cx="5949950" cy="928694"/>
          </a:xfrm>
          <a:ln/>
        </p:spPr>
        <p:txBody>
          <a:bodyPr lIns="90000" tIns="46800" rIns="90000" bIns="46800" anchorCtr="1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Stages: Black Press</a:t>
            </a:r>
            <a:endParaRPr lang="en-GB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8800" y="2786058"/>
            <a:ext cx="7315200" cy="1981200"/>
          </a:xfrm>
          <a:ln/>
        </p:spPr>
        <p:txBody>
          <a:bodyPr lIns="90000" tIns="46800" rIns="90000" bIns="46800"/>
          <a:lstStyle/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1830-1880: Christian Missionaries</a:t>
            </a:r>
            <a:endParaRPr lang="en-GB" sz="2800" dirty="0"/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1880-1930: Independent Protest Press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1940-1960: From Protest to Resistance</a:t>
            </a:r>
            <a:endParaRPr lang="en-GB" sz="2800" dirty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-228600" y="6858000"/>
            <a:ext cx="7543800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39725" indent="-339725">
              <a:spcBef>
                <a:spcPts val="450"/>
              </a:spcBef>
              <a:buClr>
                <a:srgbClr val="FF3300"/>
              </a:buClr>
              <a:buSzPct val="120000"/>
              <a:buFont typeface="Gill Sans MT" pitchFamily="32" charset="0"/>
              <a:buChar char="•"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 pitchFamily="32" charset="0"/>
              </a:rPr>
              <a:t>e Ntional Librarian is a member of NCLIS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1F30D7FA-3ECC-4CF8-AC88-736C055C135F}" type="slidenum">
              <a:rPr lang="en-GB"/>
              <a:pPr/>
              <a:t>17</a:t>
            </a:fld>
            <a:endParaRPr lang="en-GB"/>
          </a:p>
        </p:txBody>
      </p:sp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1785918" y="857232"/>
            <a:ext cx="5949950" cy="928694"/>
          </a:xfrm>
          <a:ln/>
        </p:spPr>
        <p:txBody>
          <a:bodyPr lIns="90000" tIns="46800" rIns="90000" bIns="46800" anchorCtr="1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Definition</a:t>
            </a:r>
            <a:endParaRPr lang="en-GB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8800" y="2000240"/>
            <a:ext cx="7315200" cy="2266952"/>
          </a:xfrm>
          <a:ln/>
        </p:spPr>
        <p:txBody>
          <a:bodyPr lIns="90000" tIns="46800" rIns="90000" bIns="46800"/>
          <a:lstStyle/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According to readership</a:t>
            </a:r>
            <a:endParaRPr lang="en-GB" sz="2800" dirty="0"/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African, Indian &amp; Coloured audience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Not all owned or edited by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Bi-lingual: English +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Zulu, Xhosa, Tswana, Sotho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endParaRPr lang="en-GB" sz="2800" dirty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-228600" y="6858000"/>
            <a:ext cx="7543800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39725" indent="-339725">
              <a:spcBef>
                <a:spcPts val="450"/>
              </a:spcBef>
              <a:buClr>
                <a:srgbClr val="FF3300"/>
              </a:buClr>
              <a:buSzPct val="120000"/>
              <a:buFont typeface="Gill Sans MT" pitchFamily="32" charset="0"/>
              <a:buChar char="•"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 pitchFamily="32" charset="0"/>
              </a:rPr>
              <a:t>e Ntional Librarian is a member of NCLIS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1F30D7FA-3ECC-4CF8-AC88-736C055C135F}" type="slidenum">
              <a:rPr lang="en-GB"/>
              <a:pPr/>
              <a:t>18</a:t>
            </a:fld>
            <a:endParaRPr lang="en-GB"/>
          </a:p>
        </p:txBody>
      </p:sp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1857356" y="642918"/>
            <a:ext cx="5949950" cy="1000132"/>
          </a:xfrm>
          <a:ln/>
        </p:spPr>
        <p:txBody>
          <a:bodyPr lIns="90000" tIns="46800" rIns="90000" bIns="46800" anchorCtr="1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000" dirty="0" smtClean="0"/>
              <a:t>1830-1880</a:t>
            </a:r>
            <a:br>
              <a:rPr lang="en-GB" sz="4000" dirty="0" smtClean="0"/>
            </a:br>
            <a:r>
              <a:rPr lang="en-GB" sz="4000" dirty="0" smtClean="0"/>
              <a:t>Christian Missionaries </a:t>
            </a:r>
            <a:endParaRPr lang="en-GB" sz="4000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8800" y="2000240"/>
            <a:ext cx="7315200" cy="1981200"/>
          </a:xfrm>
          <a:ln/>
        </p:spPr>
        <p:txBody>
          <a:bodyPr lIns="90000" tIns="46800" rIns="90000" bIns="46800"/>
          <a:lstStyle/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Two publishing centres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Lovedale Mission Press (Presbyterian)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err="1" smtClean="0"/>
              <a:t>Morija</a:t>
            </a:r>
            <a:r>
              <a:rPr lang="en-GB" sz="2800" dirty="0" smtClean="0"/>
              <a:t> Printing Works (Paris Evangelical)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Lovedale -&gt; Xhosa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err="1" smtClean="0"/>
              <a:t>Morija</a:t>
            </a:r>
            <a:r>
              <a:rPr lang="en-GB" sz="2800" dirty="0" smtClean="0"/>
              <a:t> -&gt; Sotho</a:t>
            </a:r>
            <a:endParaRPr lang="en-GB" sz="2800" dirty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-228600" y="6858000"/>
            <a:ext cx="7543800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39725" indent="-339725">
              <a:spcBef>
                <a:spcPts val="450"/>
              </a:spcBef>
              <a:buClr>
                <a:srgbClr val="FF3300"/>
              </a:buClr>
              <a:buSzPct val="120000"/>
              <a:buFont typeface="Gill Sans MT" pitchFamily="32" charset="0"/>
              <a:buChar char="•"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 pitchFamily="32" charset="0"/>
              </a:rPr>
              <a:t>e Ntional Librarian is a member of NCLIS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Content Placeholder 3" descr="220px-Indaba_Cov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29058" y="928670"/>
            <a:ext cx="2794000" cy="44831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1F30D7FA-3ECC-4CF8-AC88-736C055C135F}" type="slidenum">
              <a:rPr lang="en-GB"/>
              <a:pPr/>
              <a:t>20</a:t>
            </a:fld>
            <a:endParaRPr lang="en-GB"/>
          </a:p>
        </p:txBody>
      </p:sp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1857356" y="1071546"/>
            <a:ext cx="5949950" cy="1214446"/>
          </a:xfrm>
          <a:ln/>
        </p:spPr>
        <p:txBody>
          <a:bodyPr lIns="90000" tIns="46800" rIns="90000" bIns="46800" anchorCtr="1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000" dirty="0" smtClean="0"/>
              <a:t>1880-1930</a:t>
            </a:r>
            <a:br>
              <a:rPr lang="en-GB" sz="4000" dirty="0" smtClean="0"/>
            </a:br>
            <a:r>
              <a:rPr lang="en-GB" sz="4000" dirty="0" smtClean="0"/>
              <a:t>Independent Protest</a:t>
            </a:r>
            <a:endParaRPr lang="en-GB" sz="4000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8800" y="2571744"/>
            <a:ext cx="7315200" cy="1981200"/>
          </a:xfrm>
          <a:ln/>
        </p:spPr>
        <p:txBody>
          <a:bodyPr lIns="90000" tIns="46800" rIns="90000" bIns="46800"/>
          <a:lstStyle/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New generation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African nationalist newspapers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Black literary tradition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First political bodies</a:t>
            </a:r>
            <a:endParaRPr lang="en-GB" sz="2800" dirty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-228600" y="6858000"/>
            <a:ext cx="7543800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39725" indent="-339725">
              <a:spcBef>
                <a:spcPts val="450"/>
              </a:spcBef>
              <a:buClr>
                <a:srgbClr val="FF3300"/>
              </a:buClr>
              <a:buSzPct val="120000"/>
              <a:buFont typeface="Gill Sans MT" pitchFamily="32" charset="0"/>
              <a:buChar char="•"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 pitchFamily="32" charset="0"/>
              </a:rPr>
              <a:t>e Ntional Librarian is a member of NCLIS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1F30D7FA-3ECC-4CF8-AC88-736C055C135F}" type="slidenum">
              <a:rPr lang="en-GB"/>
              <a:pPr/>
              <a:t>21</a:t>
            </a:fld>
            <a:endParaRPr lang="en-GB"/>
          </a:p>
        </p:txBody>
      </p:sp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2000232" y="642918"/>
            <a:ext cx="5949950" cy="857256"/>
          </a:xfrm>
          <a:ln/>
        </p:spPr>
        <p:txBody>
          <a:bodyPr lIns="90000" tIns="46800" rIns="90000" bIns="46800" anchorCtr="1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Leaders</a:t>
            </a:r>
            <a:endParaRPr lang="en-GB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8800" y="1571612"/>
            <a:ext cx="7315200" cy="1981200"/>
          </a:xfrm>
          <a:ln/>
        </p:spPr>
        <p:txBody>
          <a:bodyPr lIns="90000" tIns="46800" rIns="90000" bIns="46800"/>
          <a:lstStyle/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400" dirty="0" smtClean="0"/>
              <a:t>John </a:t>
            </a:r>
            <a:r>
              <a:rPr lang="en-GB" sz="2400" dirty="0" err="1" smtClean="0"/>
              <a:t>Jabavu</a:t>
            </a:r>
            <a:r>
              <a:rPr lang="en-GB" sz="2400" dirty="0" smtClean="0"/>
              <a:t>: </a:t>
            </a:r>
            <a:r>
              <a:rPr lang="en-GB" sz="2400" dirty="0" err="1" smtClean="0"/>
              <a:t>Imvo</a:t>
            </a:r>
            <a:r>
              <a:rPr lang="en-GB" sz="2400" dirty="0" smtClean="0"/>
              <a:t> </a:t>
            </a:r>
            <a:r>
              <a:rPr lang="en-GB" sz="2400" dirty="0" err="1" smtClean="0"/>
              <a:t>Zabatsundu</a:t>
            </a:r>
            <a:r>
              <a:rPr lang="en-GB" sz="2400" dirty="0" smtClean="0"/>
              <a:t> (1884)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400" dirty="0" smtClean="0"/>
              <a:t>Walter </a:t>
            </a:r>
            <a:r>
              <a:rPr lang="en-GB" sz="2400" dirty="0" err="1" smtClean="0"/>
              <a:t>Rubusana</a:t>
            </a:r>
            <a:r>
              <a:rPr lang="en-GB" sz="2400" dirty="0" smtClean="0"/>
              <a:t>: </a:t>
            </a:r>
            <a:r>
              <a:rPr lang="en-GB" sz="2400" dirty="0" err="1" smtClean="0"/>
              <a:t>Izwi</a:t>
            </a:r>
            <a:r>
              <a:rPr lang="en-GB" sz="2400" dirty="0" smtClean="0"/>
              <a:t> </a:t>
            </a:r>
            <a:r>
              <a:rPr lang="en-GB" sz="2400" dirty="0" err="1" smtClean="0"/>
              <a:t>Labantu</a:t>
            </a:r>
            <a:r>
              <a:rPr lang="en-GB" sz="2400" dirty="0" smtClean="0"/>
              <a:t> (1897) 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400" dirty="0" smtClean="0"/>
              <a:t>Solomon </a:t>
            </a:r>
            <a:r>
              <a:rPr lang="en-GB" sz="2400" dirty="0" err="1" smtClean="0"/>
              <a:t>Plaatje</a:t>
            </a:r>
            <a:r>
              <a:rPr lang="en-GB" sz="2400" dirty="0" smtClean="0"/>
              <a:t>: </a:t>
            </a:r>
            <a:r>
              <a:rPr lang="en-GB" sz="2400" dirty="0" err="1" smtClean="0"/>
              <a:t>Koranta</a:t>
            </a:r>
            <a:r>
              <a:rPr lang="en-GB" sz="2400" dirty="0" smtClean="0"/>
              <a:t> ea </a:t>
            </a:r>
            <a:r>
              <a:rPr lang="en-GB" sz="2400" dirty="0" err="1" smtClean="0"/>
              <a:t>Becoana</a:t>
            </a:r>
            <a:r>
              <a:rPr lang="en-GB" sz="2400" dirty="0" smtClean="0"/>
              <a:t> (1901)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400" dirty="0" smtClean="0"/>
              <a:t>John </a:t>
            </a:r>
            <a:r>
              <a:rPr lang="en-GB" sz="2400" dirty="0" err="1" smtClean="0"/>
              <a:t>Dube</a:t>
            </a:r>
            <a:r>
              <a:rPr lang="en-GB" sz="2400" dirty="0" smtClean="0"/>
              <a:t>: </a:t>
            </a:r>
            <a:r>
              <a:rPr lang="en-GB" sz="2400" dirty="0" err="1" smtClean="0"/>
              <a:t>Ilanga</a:t>
            </a:r>
            <a:r>
              <a:rPr lang="en-GB" sz="2400" dirty="0" smtClean="0"/>
              <a:t> </a:t>
            </a:r>
            <a:r>
              <a:rPr lang="en-GB" sz="2400" dirty="0" err="1" smtClean="0"/>
              <a:t>lase</a:t>
            </a:r>
            <a:r>
              <a:rPr lang="en-GB" sz="2400" dirty="0" smtClean="0"/>
              <a:t> Natal (1903)</a:t>
            </a:r>
            <a:endParaRPr lang="en-GB" sz="2400" dirty="0"/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400" dirty="0" smtClean="0"/>
              <a:t>Mahatma Gandhi: Indian Opinion (1903)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400" dirty="0" smtClean="0"/>
              <a:t>Abdullah </a:t>
            </a:r>
            <a:r>
              <a:rPr lang="en-GB" sz="2400" dirty="0" err="1" smtClean="0"/>
              <a:t>Abdurahman</a:t>
            </a:r>
            <a:r>
              <a:rPr lang="en-GB" sz="2400" dirty="0" smtClean="0"/>
              <a:t>: APO (1909)</a:t>
            </a:r>
            <a:endParaRPr lang="en-GB" sz="2400" dirty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-228600" y="6858000"/>
            <a:ext cx="7543800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39725" indent="-339725">
              <a:spcBef>
                <a:spcPts val="450"/>
              </a:spcBef>
              <a:buClr>
                <a:srgbClr val="FF3300"/>
              </a:buClr>
              <a:buSzPct val="120000"/>
              <a:buFont typeface="Gill Sans MT" pitchFamily="32" charset="0"/>
              <a:buChar char="•"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 pitchFamily="32" charset="0"/>
              </a:rPr>
              <a:t>e Ntional Librarian is a member of NCLIS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09800" y="571480"/>
            <a:ext cx="6551613" cy="1143008"/>
          </a:xfrm>
        </p:spPr>
        <p:txBody>
          <a:bodyPr/>
          <a:lstStyle/>
          <a:p>
            <a:r>
              <a:rPr lang="en-GB" dirty="0" smtClean="0"/>
              <a:t>John </a:t>
            </a:r>
            <a:r>
              <a:rPr lang="en-GB" dirty="0" err="1" smtClean="0"/>
              <a:t>Jabavu</a:t>
            </a:r>
            <a:r>
              <a:rPr lang="en-GB" dirty="0" smtClean="0"/>
              <a:t>: </a:t>
            </a:r>
            <a:br>
              <a:rPr lang="en-GB" dirty="0" smtClean="0"/>
            </a:br>
            <a:r>
              <a:rPr lang="en-GB" dirty="0" err="1" smtClean="0"/>
              <a:t>Imvo</a:t>
            </a:r>
            <a:r>
              <a:rPr lang="en-GB" dirty="0" smtClean="0"/>
              <a:t> </a:t>
            </a:r>
            <a:r>
              <a:rPr lang="en-GB" dirty="0" err="1" smtClean="0"/>
              <a:t>Zabatsundu</a:t>
            </a:r>
            <a:r>
              <a:rPr lang="en-GB" dirty="0" smtClean="0"/>
              <a:t> (1884)</a:t>
            </a:r>
            <a:br>
              <a:rPr lang="en-GB" dirty="0" smtClean="0"/>
            </a:br>
            <a:endParaRPr lang="en-ZA" dirty="0"/>
          </a:p>
        </p:txBody>
      </p:sp>
      <p:pic>
        <p:nvPicPr>
          <p:cNvPr id="6" name="Content Placeholder 5" descr="220px-John_Tengo_Jabavu_and_his_son_Davidson_Don_Tengo,_around_190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857488" y="2144528"/>
            <a:ext cx="2000264" cy="3218607"/>
          </a:xfrm>
        </p:spPr>
      </p:pic>
      <p:pic>
        <p:nvPicPr>
          <p:cNvPr id="9" name="Content Placeholder 8" descr="IMG00414-20120326-090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638265" y="1785926"/>
            <a:ext cx="2719949" cy="385310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209800" y="571480"/>
            <a:ext cx="6551613" cy="1500198"/>
          </a:xfrm>
        </p:spPr>
        <p:txBody>
          <a:bodyPr/>
          <a:lstStyle/>
          <a:p>
            <a:r>
              <a:rPr lang="en-ZA" sz="4000" dirty="0" err="1" smtClean="0"/>
              <a:t>Rubusana</a:t>
            </a:r>
            <a:r>
              <a:rPr lang="en-ZA" sz="4000" dirty="0" smtClean="0"/>
              <a:t> &amp; </a:t>
            </a:r>
            <a:r>
              <a:rPr lang="en-ZA" sz="4000" dirty="0" err="1" smtClean="0"/>
              <a:t>Dube</a:t>
            </a:r>
            <a:endParaRPr lang="en-ZA" sz="4000" dirty="0"/>
          </a:p>
        </p:txBody>
      </p:sp>
      <p:pic>
        <p:nvPicPr>
          <p:cNvPr id="12" name="Content Placeholder 11" descr="rubusana-w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837656" y="2771775"/>
            <a:ext cx="1905000" cy="2181225"/>
          </a:xfrm>
        </p:spPr>
      </p:pic>
      <p:pic>
        <p:nvPicPr>
          <p:cNvPr id="13" name="Content Placeholder 12" descr="image002.gif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003925" y="2195512"/>
            <a:ext cx="2200275" cy="33337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143108" y="428604"/>
            <a:ext cx="6551613" cy="2341556"/>
          </a:xfrm>
        </p:spPr>
        <p:txBody>
          <a:bodyPr/>
          <a:lstStyle/>
          <a:p>
            <a:r>
              <a:rPr lang="en-ZA" sz="4000" dirty="0" err="1" smtClean="0"/>
              <a:t>Abdurahman</a:t>
            </a:r>
            <a:r>
              <a:rPr lang="en-ZA" sz="4000" dirty="0" smtClean="0"/>
              <a:t> &amp; Gandhi</a:t>
            </a:r>
            <a:endParaRPr lang="en-ZA" sz="4000" dirty="0"/>
          </a:p>
        </p:txBody>
      </p:sp>
      <p:pic>
        <p:nvPicPr>
          <p:cNvPr id="5" name="Content Placeholder 4" descr="Abdurama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218656" y="3167062"/>
            <a:ext cx="1143000" cy="1390650"/>
          </a:xfrm>
        </p:spPr>
      </p:pic>
      <p:pic>
        <p:nvPicPr>
          <p:cNvPr id="6" name="Content Placeholder 5" descr="Ghandi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032500" y="2790825"/>
            <a:ext cx="2143125" cy="2143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1F30D7FA-3ECC-4CF8-AC88-736C055C135F}" type="slidenum">
              <a:rPr lang="en-GB"/>
              <a:pPr/>
              <a:t>25</a:t>
            </a:fld>
            <a:endParaRPr lang="en-GB"/>
          </a:p>
        </p:txBody>
      </p:sp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1857356" y="1071546"/>
            <a:ext cx="5949950" cy="1143008"/>
          </a:xfrm>
          <a:ln/>
        </p:spPr>
        <p:txBody>
          <a:bodyPr lIns="90000" tIns="46800" rIns="90000" bIns="46800" anchorCtr="1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000" dirty="0" smtClean="0"/>
              <a:t>1940-1960</a:t>
            </a:r>
            <a:br>
              <a:rPr lang="en-GB" sz="4000" dirty="0" smtClean="0"/>
            </a:br>
            <a:r>
              <a:rPr lang="en-GB" sz="4000" dirty="0" smtClean="0"/>
              <a:t>Protest to Resistance</a:t>
            </a:r>
            <a:endParaRPr lang="en-GB" sz="4000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8800" y="2571744"/>
            <a:ext cx="7315200" cy="1981200"/>
          </a:xfrm>
          <a:ln/>
        </p:spPr>
        <p:txBody>
          <a:bodyPr lIns="90000" tIns="46800" rIns="90000" bIns="46800"/>
          <a:lstStyle/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Great Depression mid-30s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Critical years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Trek to cities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1948-election</a:t>
            </a:r>
            <a:endParaRPr lang="en-GB" sz="2800" dirty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-228600" y="6858000"/>
            <a:ext cx="7543800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39725" indent="-339725">
              <a:spcBef>
                <a:spcPts val="450"/>
              </a:spcBef>
              <a:buClr>
                <a:srgbClr val="FF3300"/>
              </a:buClr>
              <a:buSzPct val="120000"/>
              <a:buFont typeface="Gill Sans MT" pitchFamily="32" charset="0"/>
              <a:buChar char="•"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 pitchFamily="32" charset="0"/>
              </a:rPr>
              <a:t>e Ntional Librarian is a member of NCLIS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4000" dirty="0" smtClean="0"/>
              <a:t>Govan Mbeki:</a:t>
            </a:r>
            <a:br>
              <a:rPr lang="en-ZA" sz="4000" dirty="0" smtClean="0"/>
            </a:br>
            <a:r>
              <a:rPr lang="en-ZA" sz="4000" dirty="0" err="1" smtClean="0"/>
              <a:t>Inkundla</a:t>
            </a:r>
            <a:r>
              <a:rPr lang="en-ZA" sz="4000" dirty="0" smtClean="0"/>
              <a:t> </a:t>
            </a:r>
            <a:r>
              <a:rPr lang="en-ZA" sz="4000" dirty="0" err="1" smtClean="0"/>
              <a:t>ya</a:t>
            </a:r>
            <a:r>
              <a:rPr lang="en-ZA" sz="4000" dirty="0" smtClean="0"/>
              <a:t> Bantu (1938)</a:t>
            </a:r>
            <a:endParaRPr lang="en-ZA" sz="4000" dirty="0"/>
          </a:p>
        </p:txBody>
      </p:sp>
      <p:pic>
        <p:nvPicPr>
          <p:cNvPr id="7" name="Content Placeholder 6" descr="Gova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071019" y="2871787"/>
            <a:ext cx="1438275" cy="1981200"/>
          </a:xfrm>
        </p:spPr>
      </p:pic>
      <p:pic>
        <p:nvPicPr>
          <p:cNvPr id="10" name="Content Placeholder 9" descr="IMG00416-20120326-090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598946" y="1600200"/>
            <a:ext cx="3010233" cy="45243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09800" y="500042"/>
            <a:ext cx="6551613" cy="1928826"/>
          </a:xfrm>
        </p:spPr>
        <p:txBody>
          <a:bodyPr/>
          <a:lstStyle/>
          <a:p>
            <a:pPr algn="l"/>
            <a:r>
              <a:rPr lang="en-ZA" dirty="0" smtClean="0"/>
              <a:t>Ruth First</a:t>
            </a:r>
            <a:endParaRPr lang="en-ZA" dirty="0"/>
          </a:p>
        </p:txBody>
      </p:sp>
      <p:pic>
        <p:nvPicPr>
          <p:cNvPr id="6" name="Content Placeholder 5" descr="Ruth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451894" y="3009900"/>
            <a:ext cx="2676525" cy="1704975"/>
          </a:xfrm>
        </p:spPr>
      </p:pic>
      <p:pic>
        <p:nvPicPr>
          <p:cNvPr id="8" name="Content Placeholder 7" descr="194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720071" y="1600200"/>
            <a:ext cx="2767984" cy="45243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1F30D7FA-3ECC-4CF8-AC88-736C055C135F}" type="slidenum">
              <a:rPr lang="en-GB"/>
              <a:pPr/>
              <a:t>28</a:t>
            </a:fld>
            <a:endParaRPr lang="en-GB"/>
          </a:p>
        </p:txBody>
      </p:sp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2071670" y="1000108"/>
            <a:ext cx="5949950" cy="765175"/>
          </a:xfrm>
          <a:ln/>
        </p:spPr>
        <p:txBody>
          <a:bodyPr lIns="90000" tIns="46800" rIns="90000" bIns="46800" anchorCtr="1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Policy development</a:t>
            </a:r>
            <a:endParaRPr lang="en-GB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8800" y="2285992"/>
            <a:ext cx="7315200" cy="1981200"/>
          </a:xfrm>
          <a:ln/>
        </p:spPr>
        <p:txBody>
          <a:bodyPr lIns="90000" tIns="46800" rIns="90000" bIns="46800"/>
          <a:lstStyle/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National policy</a:t>
            </a:r>
            <a:endParaRPr lang="en-GB" sz="2800" dirty="0"/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Guidelines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Coordinate and protect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Draft tabled Feb 2011</a:t>
            </a:r>
            <a:endParaRPr lang="en-GB" sz="2800" dirty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-228600" y="6858000"/>
            <a:ext cx="7543800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39725" indent="-339725">
              <a:spcBef>
                <a:spcPts val="450"/>
              </a:spcBef>
              <a:buClr>
                <a:srgbClr val="FF3300"/>
              </a:buClr>
              <a:buSzPct val="120000"/>
              <a:buFont typeface="Gill Sans MT" pitchFamily="32" charset="0"/>
              <a:buChar char="•"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 pitchFamily="32" charset="0"/>
              </a:rPr>
              <a:t>e Ntional Librarian is a member of NCLIS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1F30D7FA-3ECC-4CF8-AC88-736C055C135F}" type="slidenum">
              <a:rPr lang="en-GB"/>
              <a:pPr/>
              <a:t>29</a:t>
            </a:fld>
            <a:endParaRPr lang="en-GB"/>
          </a:p>
        </p:txBody>
      </p:sp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2071670" y="1000108"/>
            <a:ext cx="5949950" cy="765175"/>
          </a:xfrm>
          <a:ln/>
        </p:spPr>
        <p:txBody>
          <a:bodyPr lIns="90000" tIns="46800" rIns="90000" bIns="46800" anchorCtr="1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Draft policy</a:t>
            </a:r>
            <a:endParaRPr lang="en-GB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8800" y="2285992"/>
            <a:ext cx="7315200" cy="1981200"/>
          </a:xfrm>
          <a:ln/>
        </p:spPr>
        <p:txBody>
          <a:bodyPr lIns="90000" tIns="46800" rIns="90000" bIns="46800"/>
          <a:lstStyle/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Role of existing memory institutions</a:t>
            </a:r>
            <a:endParaRPr lang="en-GB" sz="2800" dirty="0"/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National Digital Repository 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Inclusive info society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Develop institutional capacity</a:t>
            </a:r>
            <a:endParaRPr lang="en-GB" sz="2800" dirty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-228600" y="6858000"/>
            <a:ext cx="7543800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39725" indent="-339725">
              <a:spcBef>
                <a:spcPts val="450"/>
              </a:spcBef>
              <a:buClr>
                <a:srgbClr val="FF3300"/>
              </a:buClr>
              <a:buSzPct val="120000"/>
              <a:buFont typeface="Gill Sans MT" pitchFamily="32" charset="0"/>
              <a:buChar char="•"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 pitchFamily="32" charset="0"/>
              </a:rPr>
              <a:t>e Ntional Librarian is a member of NCLIS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1F30D7FA-3ECC-4CF8-AC88-736C055C135F}" type="slidenum">
              <a:rPr lang="en-GB"/>
              <a:pPr/>
              <a:t>30</a:t>
            </a:fld>
            <a:endParaRPr lang="en-GB"/>
          </a:p>
        </p:txBody>
      </p:sp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1857356" y="928670"/>
            <a:ext cx="5949950" cy="765175"/>
          </a:xfrm>
          <a:ln/>
        </p:spPr>
        <p:txBody>
          <a:bodyPr lIns="90000" tIns="46800" rIns="90000" bIns="46800" anchorCtr="1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Building digital collections</a:t>
            </a:r>
            <a:endParaRPr lang="en-GB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8800" y="2786058"/>
            <a:ext cx="7315200" cy="1981200"/>
          </a:xfrm>
          <a:ln/>
        </p:spPr>
        <p:txBody>
          <a:bodyPr lIns="90000" tIns="46800" rIns="90000" bIns="46800"/>
          <a:lstStyle/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Digitisation: converting</a:t>
            </a:r>
            <a:endParaRPr lang="en-GB" sz="2800" dirty="0"/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Acquisition: original digital works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Access to external resources</a:t>
            </a:r>
            <a:endParaRPr lang="en-GB" sz="2800" dirty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-228600" y="6858000"/>
            <a:ext cx="7543800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39725" indent="-339725">
              <a:spcBef>
                <a:spcPts val="450"/>
              </a:spcBef>
              <a:buClr>
                <a:srgbClr val="FF3300"/>
              </a:buClr>
              <a:buSzPct val="120000"/>
              <a:buFont typeface="Gill Sans MT" pitchFamily="32" charset="0"/>
              <a:buChar char="•"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 pitchFamily="32" charset="0"/>
              </a:rPr>
              <a:t>e Ntional Librarian is a member of NCLIS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1F30D7FA-3ECC-4CF8-AC88-736C055C135F}" type="slidenum">
              <a:rPr lang="en-GB"/>
              <a:pPr/>
              <a:t>31</a:t>
            </a:fld>
            <a:endParaRPr lang="en-GB"/>
          </a:p>
        </p:txBody>
      </p:sp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2071670" y="1000108"/>
            <a:ext cx="5949950" cy="765175"/>
          </a:xfrm>
          <a:ln/>
        </p:spPr>
        <p:txBody>
          <a:bodyPr lIns="90000" tIns="46800" rIns="90000" bIns="46800" anchorCtr="1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Deposit of e-publications</a:t>
            </a:r>
            <a:endParaRPr lang="en-GB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8800" y="2428868"/>
            <a:ext cx="7315200" cy="1981200"/>
          </a:xfrm>
          <a:ln/>
        </p:spPr>
        <p:txBody>
          <a:bodyPr lIns="90000" tIns="46800" rIns="90000" bIns="46800"/>
          <a:lstStyle/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Model developed</a:t>
            </a:r>
            <a:endParaRPr lang="en-GB" sz="2800" dirty="0"/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Accept original digital works </a:t>
            </a:r>
          </a:p>
          <a:p>
            <a:pPr marL="339725" indent="-339725">
              <a:lnSpc>
                <a:spcPct val="150000"/>
              </a:lnSpc>
              <a:spcBef>
                <a:spcPts val="45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 smtClean="0"/>
              <a:t>Web-based protocol</a:t>
            </a:r>
            <a:endParaRPr lang="en-GB" sz="2800" dirty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-228600" y="6858000"/>
            <a:ext cx="7543800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39725" indent="-339725">
              <a:spcBef>
                <a:spcPts val="450"/>
              </a:spcBef>
              <a:buClr>
                <a:srgbClr val="FF3300"/>
              </a:buClr>
              <a:buSzPct val="120000"/>
              <a:buFont typeface="Gill Sans MT" pitchFamily="32" charset="0"/>
              <a:buChar char="•"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 pitchFamily="32" charset="0"/>
              </a:rPr>
              <a:t>e Ntional Librarian is a member of NCLIS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1714488"/>
            <a:ext cx="3859213" cy="3835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e-deposit model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505200" y="2133600"/>
            <a:ext cx="548640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ZA"/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785918" y="2357430"/>
            <a:ext cx="5638800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22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600" b="1" dirty="0">
                <a:solidFill>
                  <a:srgbClr val="00991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Thank you! 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2857488" y="3429000"/>
            <a:ext cx="4038600" cy="132562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solidFill>
                  <a:srgbClr val="000000"/>
                </a:solidFill>
                <a:latin typeface="Gill Sans MT" pitchFamily="32" charset="0"/>
                <a:hlinkClick r:id="rId4"/>
              </a:rPr>
              <a:t>douwe.drijfhout@nlsa.ac.za</a:t>
            </a:r>
            <a:endParaRPr lang="en-GB" dirty="0">
              <a:solidFill>
                <a:srgbClr val="000000"/>
              </a:solidFill>
              <a:latin typeface="Gill Sans MT" pitchFamily="32" charset="0"/>
              <a:hlinkClick r:id="rId4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ill Sans MT" pitchFamily="32" charset="0"/>
              </a:rPr>
              <a:t>+</a:t>
            </a:r>
            <a:r>
              <a:rPr lang="en-GB" sz="2800" dirty="0">
                <a:solidFill>
                  <a:srgbClr val="000000"/>
                </a:solidFill>
                <a:latin typeface="Gill Sans MT" pitchFamily="32" charset="0"/>
              </a:rPr>
              <a:t>27 12 401 9700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ill Sans MT" pitchFamily="32" charset="0"/>
              </a:rPr>
              <a:t>www.nlsa.ac.za</a:t>
            </a:r>
            <a:endParaRPr lang="en-GB" sz="2800" dirty="0">
              <a:solidFill>
                <a:srgbClr val="000000"/>
              </a:solidFill>
              <a:latin typeface="Gill Sans MT" pitchFamily="32" charset="0"/>
            </a:endParaRPr>
          </a:p>
        </p:txBody>
      </p:sp>
      <p:pic>
        <p:nvPicPr>
          <p:cNvPr id="2050" name="Picture 2" descr="C:\Users\user1.User-1\Documents\NLSA Logo\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357166"/>
            <a:ext cx="1970087" cy="2828925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</TotalTime>
  <Words>652</Words>
  <Application>Microsoft Office PowerPoint</Application>
  <PresentationFormat>On-screen Show (4:3)</PresentationFormat>
  <Paragraphs>174</Paragraphs>
  <Slides>33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Slide 1</vt:lpstr>
      <vt:lpstr>Slide 2</vt:lpstr>
      <vt:lpstr>Slide 3</vt:lpstr>
      <vt:lpstr>National Library of South Africa</vt:lpstr>
      <vt:lpstr>Heritage Collections</vt:lpstr>
      <vt:lpstr>Reprographic and Digital Services </vt:lpstr>
      <vt:lpstr>On demand</vt:lpstr>
      <vt:lpstr>First years</vt:lpstr>
      <vt:lpstr>Digital Innovation South Africa</vt:lpstr>
      <vt:lpstr>Sechaba: 1 (1) 1967</vt:lpstr>
      <vt:lpstr>Indian Opinion: 48 (1) 1950</vt:lpstr>
      <vt:lpstr>Research </vt:lpstr>
      <vt:lpstr>Training</vt:lpstr>
      <vt:lpstr>Pilot projects</vt:lpstr>
      <vt:lpstr>Future plans</vt:lpstr>
      <vt:lpstr>Stages: Black Press</vt:lpstr>
      <vt:lpstr>Definition</vt:lpstr>
      <vt:lpstr>1830-1880 Christian Missionaries </vt:lpstr>
      <vt:lpstr>Slide 19</vt:lpstr>
      <vt:lpstr>1880-1930 Independent Protest</vt:lpstr>
      <vt:lpstr>Leaders</vt:lpstr>
      <vt:lpstr>John Jabavu:  Imvo Zabatsundu (1884) </vt:lpstr>
      <vt:lpstr>Rubusana &amp; Dube</vt:lpstr>
      <vt:lpstr>Abdurahman &amp; Gandhi</vt:lpstr>
      <vt:lpstr>1940-1960 Protest to Resistance</vt:lpstr>
      <vt:lpstr>Govan Mbeki: Inkundla ya Bantu (1938)</vt:lpstr>
      <vt:lpstr>Ruth First</vt:lpstr>
      <vt:lpstr>Policy development</vt:lpstr>
      <vt:lpstr>Draft policy</vt:lpstr>
      <vt:lpstr>Building digital collections</vt:lpstr>
      <vt:lpstr>Deposit of e-publications</vt:lpstr>
      <vt:lpstr>e-deposit model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NLSA1597</dc:creator>
  <cp:lastModifiedBy>Wits-User</cp:lastModifiedBy>
  <cp:revision>42</cp:revision>
  <dcterms:modified xsi:type="dcterms:W3CDTF">2013-02-27T13:13:33Z</dcterms:modified>
</cp:coreProperties>
</file>