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36"/>
  </p:notesMasterIdLst>
  <p:handoutMasterIdLst>
    <p:handoutMasterId r:id="rId37"/>
  </p:handoutMasterIdLst>
  <p:sldIdLst>
    <p:sldId id="256" r:id="rId2"/>
    <p:sldId id="394" r:id="rId3"/>
    <p:sldId id="391" r:id="rId4"/>
    <p:sldId id="392" r:id="rId5"/>
    <p:sldId id="387" r:id="rId6"/>
    <p:sldId id="388" r:id="rId7"/>
    <p:sldId id="393" r:id="rId8"/>
    <p:sldId id="375" r:id="rId9"/>
    <p:sldId id="371" r:id="rId10"/>
    <p:sldId id="372" r:id="rId11"/>
    <p:sldId id="374" r:id="rId12"/>
    <p:sldId id="395" r:id="rId13"/>
    <p:sldId id="376" r:id="rId14"/>
    <p:sldId id="377" r:id="rId15"/>
    <p:sldId id="379" r:id="rId16"/>
    <p:sldId id="380" r:id="rId17"/>
    <p:sldId id="381" r:id="rId18"/>
    <p:sldId id="383" r:id="rId19"/>
    <p:sldId id="382" r:id="rId20"/>
    <p:sldId id="396" r:id="rId21"/>
    <p:sldId id="397" r:id="rId22"/>
    <p:sldId id="404" r:id="rId23"/>
    <p:sldId id="398" r:id="rId24"/>
    <p:sldId id="401" r:id="rId25"/>
    <p:sldId id="411" r:id="rId26"/>
    <p:sldId id="413" r:id="rId27"/>
    <p:sldId id="414" r:id="rId28"/>
    <p:sldId id="406" r:id="rId29"/>
    <p:sldId id="403" r:id="rId30"/>
    <p:sldId id="402" r:id="rId31"/>
    <p:sldId id="399" r:id="rId32"/>
    <p:sldId id="409" r:id="rId33"/>
    <p:sldId id="400" r:id="rId34"/>
    <p:sldId id="405" r:id="rId35"/>
  </p:sldIdLst>
  <p:sldSz cx="9144000" cy="6858000" type="screen4x3"/>
  <p:notesSz cx="6662738" cy="9906000"/>
  <p:defaultTextStyle>
    <a:defPPr>
      <a:defRPr lang="de-DE"/>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5050"/>
    <a:srgbClr val="008000"/>
    <a:srgbClr val="FF9900"/>
    <a:srgbClr val="0033CC"/>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ittlere Formatvorlage 2 - Akz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ittlere Formatvorlage 2 - Akz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ittlere Formatvorlage 2 - Akz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ittlere Formatvorlage 2 - Akz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ittlere Formatvorlage 2 - Akz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126" autoAdjust="0"/>
    <p:restoredTop sz="97694" autoAdjust="0"/>
  </p:normalViewPr>
  <p:slideViewPr>
    <p:cSldViewPr>
      <p:cViewPr>
        <p:scale>
          <a:sx n="100" d="100"/>
          <a:sy n="100" d="100"/>
        </p:scale>
        <p:origin x="-1368" y="-12"/>
      </p:cViewPr>
      <p:guideLst>
        <p:guide orient="horz" pos="2160"/>
        <p:guide pos="2880"/>
      </p:guideLst>
    </p:cSldViewPr>
  </p:slideViewPr>
  <p:outlineViewPr>
    <p:cViewPr>
      <p:scale>
        <a:sx n="33" d="100"/>
        <a:sy n="33" d="100"/>
      </p:scale>
      <p:origin x="0" y="2436"/>
    </p:cViewPr>
    <p:sldLst>
      <p:sld r:id="rId1" collapse="1"/>
    </p:sldLst>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80" d="100"/>
          <a:sy n="80" d="100"/>
        </p:scale>
        <p:origin x="-1152" y="-90"/>
      </p:cViewPr>
      <p:guideLst>
        <p:guide orient="horz" pos="3120"/>
        <p:guide pos="2099"/>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_rels/viewProps.xml.rels><?xml version="1.0" encoding="UTF-8" standalone="yes"?>
<Relationships xmlns="http://schemas.openxmlformats.org/package/2006/relationships"><Relationship Id="rId1"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3410" name="Rectangle 2"/>
          <p:cNvSpPr>
            <a:spLocks noGrp="1" noChangeArrowheads="1"/>
          </p:cNvSpPr>
          <p:nvPr>
            <p:ph type="hdr" sz="quarter"/>
          </p:nvPr>
        </p:nvSpPr>
        <p:spPr bwMode="auto">
          <a:xfrm>
            <a:off x="0" y="0"/>
            <a:ext cx="2887663" cy="4953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de-DE"/>
          </a:p>
        </p:txBody>
      </p:sp>
      <p:sp>
        <p:nvSpPr>
          <p:cNvPr id="273411" name="Rectangle 3"/>
          <p:cNvSpPr>
            <a:spLocks noGrp="1" noChangeArrowheads="1"/>
          </p:cNvSpPr>
          <p:nvPr>
            <p:ph type="dt" sz="quarter" idx="1"/>
          </p:nvPr>
        </p:nvSpPr>
        <p:spPr bwMode="auto">
          <a:xfrm>
            <a:off x="3773488" y="0"/>
            <a:ext cx="2887662" cy="4953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de-DE"/>
          </a:p>
        </p:txBody>
      </p:sp>
      <p:sp>
        <p:nvSpPr>
          <p:cNvPr id="273412" name="Rectangle 4"/>
          <p:cNvSpPr>
            <a:spLocks noGrp="1" noChangeArrowheads="1"/>
          </p:cNvSpPr>
          <p:nvPr>
            <p:ph type="ftr" sz="quarter" idx="2"/>
          </p:nvPr>
        </p:nvSpPr>
        <p:spPr bwMode="auto">
          <a:xfrm>
            <a:off x="0" y="9409113"/>
            <a:ext cx="2887663" cy="4953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de-DE"/>
          </a:p>
        </p:txBody>
      </p:sp>
      <p:sp>
        <p:nvSpPr>
          <p:cNvPr id="273413" name="Rectangle 5"/>
          <p:cNvSpPr>
            <a:spLocks noGrp="1" noChangeArrowheads="1"/>
          </p:cNvSpPr>
          <p:nvPr>
            <p:ph type="sldNum" sz="quarter" idx="3"/>
          </p:nvPr>
        </p:nvSpPr>
        <p:spPr bwMode="auto">
          <a:xfrm>
            <a:off x="3773488" y="9409113"/>
            <a:ext cx="2887662" cy="4953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0EB7F5D2-9231-4F19-81AB-2CFD5EDEF8BD}" type="slidenum">
              <a:rPr lang="de-DE"/>
              <a:pPr>
                <a:defRPr/>
              </a:pPr>
              <a:t>‹#›</a:t>
            </a:fld>
            <a:endParaRPr lang="de-DE"/>
          </a:p>
        </p:txBody>
      </p:sp>
    </p:spTree>
    <p:extLst>
      <p:ext uri="{BB962C8B-B14F-4D97-AF65-F5344CB8AC3E}">
        <p14:creationId xmlns:p14="http://schemas.microsoft.com/office/powerpoint/2010/main" val="360278864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887663" cy="4953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de-DE"/>
          </a:p>
        </p:txBody>
      </p:sp>
      <p:sp>
        <p:nvSpPr>
          <p:cNvPr id="3075" name="Rectangle 3"/>
          <p:cNvSpPr>
            <a:spLocks noGrp="1" noChangeArrowheads="1"/>
          </p:cNvSpPr>
          <p:nvPr>
            <p:ph type="dt" idx="1"/>
          </p:nvPr>
        </p:nvSpPr>
        <p:spPr bwMode="auto">
          <a:xfrm>
            <a:off x="3773488" y="0"/>
            <a:ext cx="2887662" cy="4953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de-DE"/>
          </a:p>
        </p:txBody>
      </p:sp>
      <p:sp>
        <p:nvSpPr>
          <p:cNvPr id="10244" name="Rectangle 4"/>
          <p:cNvSpPr>
            <a:spLocks noGrp="1" noRot="1" noChangeAspect="1" noChangeArrowheads="1" noTextEdit="1"/>
          </p:cNvSpPr>
          <p:nvPr>
            <p:ph type="sldImg" idx="2"/>
          </p:nvPr>
        </p:nvSpPr>
        <p:spPr bwMode="auto">
          <a:xfrm>
            <a:off x="855663" y="742950"/>
            <a:ext cx="4953000" cy="3714750"/>
          </a:xfrm>
          <a:prstGeom prst="rect">
            <a:avLst/>
          </a:prstGeom>
          <a:noFill/>
          <a:ln w="9525">
            <a:solidFill>
              <a:srgbClr val="000000"/>
            </a:solidFill>
            <a:miter lim="800000"/>
            <a:headEnd/>
            <a:tailEnd/>
          </a:ln>
        </p:spPr>
      </p:sp>
      <p:sp>
        <p:nvSpPr>
          <p:cNvPr id="3077" name="Rectangle 5"/>
          <p:cNvSpPr>
            <a:spLocks noGrp="1" noChangeArrowheads="1"/>
          </p:cNvSpPr>
          <p:nvPr>
            <p:ph type="body" sz="quarter" idx="3"/>
          </p:nvPr>
        </p:nvSpPr>
        <p:spPr bwMode="auto">
          <a:xfrm>
            <a:off x="666750" y="4705350"/>
            <a:ext cx="5329238" cy="44577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de-DE" noProof="0" smtClean="0"/>
              <a:t>Textmasterformate durch Klicken bearbeiten</a:t>
            </a:r>
          </a:p>
          <a:p>
            <a:pPr lvl="1"/>
            <a:r>
              <a:rPr lang="de-DE" noProof="0" smtClean="0"/>
              <a:t>Zweite Ebene</a:t>
            </a:r>
          </a:p>
          <a:p>
            <a:pPr lvl="2"/>
            <a:r>
              <a:rPr lang="de-DE" noProof="0" smtClean="0"/>
              <a:t>Dritte Ebene</a:t>
            </a:r>
          </a:p>
          <a:p>
            <a:pPr lvl="3"/>
            <a:r>
              <a:rPr lang="de-DE" noProof="0" smtClean="0"/>
              <a:t>Vierte Ebene</a:t>
            </a:r>
          </a:p>
          <a:p>
            <a:pPr lvl="4"/>
            <a:r>
              <a:rPr lang="de-DE" noProof="0" smtClean="0"/>
              <a:t>Fünfte Ebene</a:t>
            </a:r>
          </a:p>
        </p:txBody>
      </p:sp>
      <p:sp>
        <p:nvSpPr>
          <p:cNvPr id="3078" name="Rectangle 6"/>
          <p:cNvSpPr>
            <a:spLocks noGrp="1" noChangeArrowheads="1"/>
          </p:cNvSpPr>
          <p:nvPr>
            <p:ph type="ftr" sz="quarter" idx="4"/>
          </p:nvPr>
        </p:nvSpPr>
        <p:spPr bwMode="auto">
          <a:xfrm>
            <a:off x="0" y="9409113"/>
            <a:ext cx="2887663" cy="4953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de-DE"/>
          </a:p>
        </p:txBody>
      </p:sp>
      <p:sp>
        <p:nvSpPr>
          <p:cNvPr id="3079" name="Rectangle 7"/>
          <p:cNvSpPr>
            <a:spLocks noGrp="1" noChangeArrowheads="1"/>
          </p:cNvSpPr>
          <p:nvPr>
            <p:ph type="sldNum" sz="quarter" idx="5"/>
          </p:nvPr>
        </p:nvSpPr>
        <p:spPr bwMode="auto">
          <a:xfrm>
            <a:off x="3773488" y="9409113"/>
            <a:ext cx="2887662" cy="4953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449B136D-7C8D-4DD9-883A-F9D95B886015}" type="slidenum">
              <a:rPr lang="de-DE"/>
              <a:pPr>
                <a:defRPr/>
              </a:pPr>
              <a:t>‹#›</a:t>
            </a:fld>
            <a:endParaRPr lang="de-DE"/>
          </a:p>
        </p:txBody>
      </p:sp>
    </p:spTree>
    <p:extLst>
      <p:ext uri="{BB962C8B-B14F-4D97-AF65-F5344CB8AC3E}">
        <p14:creationId xmlns:p14="http://schemas.microsoft.com/office/powerpoint/2010/main" val="199480553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a:noFill/>
        </p:spPr>
        <p:txBody>
          <a:bodyPr/>
          <a:lstStyle/>
          <a:p>
            <a:fld id="{00DA6C1E-4379-4403-B761-D8D30C434F77}" type="slidenum">
              <a:rPr lang="de-DE" smtClean="0"/>
              <a:pPr/>
              <a:t>1</a:t>
            </a:fld>
            <a:endParaRPr lang="de-DE" smtClean="0"/>
          </a:p>
        </p:txBody>
      </p:sp>
      <p:sp>
        <p:nvSpPr>
          <p:cNvPr id="11267" name="Rectangle 2"/>
          <p:cNvSpPr>
            <a:spLocks noGrp="1" noRot="1" noChangeAspect="1" noChangeArrowheads="1" noTextEdit="1"/>
          </p:cNvSpPr>
          <p:nvPr>
            <p:ph type="sldImg"/>
          </p:nvPr>
        </p:nvSpPr>
        <p:spPr>
          <a:ln/>
        </p:spPr>
      </p:sp>
      <p:sp>
        <p:nvSpPr>
          <p:cNvPr id="11268" name="Rectangle 3"/>
          <p:cNvSpPr>
            <a:spLocks noGrp="1" noChangeArrowheads="1"/>
          </p:cNvSpPr>
          <p:nvPr>
            <p:ph type="body" idx="1"/>
          </p:nvPr>
        </p:nvSpPr>
        <p:spPr>
          <a:noFill/>
          <a:ln/>
        </p:spPr>
        <p:txBody>
          <a:bodyPr/>
          <a:lstStyle/>
          <a:p>
            <a:pPr eaLnBrk="1" hangingPunct="1"/>
            <a:endParaRPr lang="de-DE"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8B6B672-078E-4D8B-9001-5D007CC0A111}" type="slidenum">
              <a:rPr lang="de-DE"/>
              <a:pPr/>
              <a:t>13</a:t>
            </a:fld>
            <a:endParaRPr lang="de-DE"/>
          </a:p>
        </p:txBody>
      </p:sp>
      <p:sp>
        <p:nvSpPr>
          <p:cNvPr id="307202" name="Rectangle 2"/>
          <p:cNvSpPr>
            <a:spLocks noGrp="1" noRot="1" noChangeAspect="1" noChangeArrowheads="1" noTextEdit="1"/>
          </p:cNvSpPr>
          <p:nvPr>
            <p:ph type="sldImg"/>
          </p:nvPr>
        </p:nvSpPr>
        <p:spPr>
          <a:ln/>
        </p:spPr>
      </p:sp>
      <p:sp>
        <p:nvSpPr>
          <p:cNvPr id="307203" name="Rectangle 3"/>
          <p:cNvSpPr>
            <a:spLocks noGrp="1" noChangeArrowheads="1"/>
          </p:cNvSpPr>
          <p:nvPr>
            <p:ph type="body" idx="1"/>
          </p:nvPr>
        </p:nvSpPr>
        <p:spPr/>
        <p:txBody>
          <a:bodyPr/>
          <a:lstStyle/>
          <a:p>
            <a:endParaRPr lang="de-DE"/>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42B6E51-59FF-4817-BCBD-42CF1EE833CA}" type="slidenum">
              <a:rPr lang="de-DE"/>
              <a:pPr/>
              <a:t>14</a:t>
            </a:fld>
            <a:endParaRPr lang="de-DE"/>
          </a:p>
        </p:txBody>
      </p:sp>
      <p:sp>
        <p:nvSpPr>
          <p:cNvPr id="308226" name="Rectangle 2"/>
          <p:cNvSpPr>
            <a:spLocks noGrp="1" noRot="1" noChangeAspect="1" noChangeArrowheads="1" noTextEdit="1"/>
          </p:cNvSpPr>
          <p:nvPr>
            <p:ph type="sldImg"/>
          </p:nvPr>
        </p:nvSpPr>
        <p:spPr>
          <a:ln/>
        </p:spPr>
      </p:sp>
      <p:sp>
        <p:nvSpPr>
          <p:cNvPr id="308227" name="Rectangle 3"/>
          <p:cNvSpPr>
            <a:spLocks noGrp="1" noChangeArrowheads="1"/>
          </p:cNvSpPr>
          <p:nvPr>
            <p:ph type="body" idx="1"/>
          </p:nvPr>
        </p:nvSpPr>
        <p:spPr/>
        <p:txBody>
          <a:bodyPr/>
          <a:lstStyle/>
          <a:p>
            <a:endParaRPr lang="de-DE"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01E10E4-76B9-4DFA-A305-F5734D8E38FE}" type="slidenum">
              <a:rPr lang="de-DE"/>
              <a:pPr/>
              <a:t>15</a:t>
            </a:fld>
            <a:endParaRPr lang="de-DE"/>
          </a:p>
        </p:txBody>
      </p:sp>
      <p:sp>
        <p:nvSpPr>
          <p:cNvPr id="310274" name="Rectangle 2"/>
          <p:cNvSpPr>
            <a:spLocks noGrp="1" noRot="1" noChangeAspect="1" noChangeArrowheads="1" noTextEdit="1"/>
          </p:cNvSpPr>
          <p:nvPr>
            <p:ph type="sldImg"/>
          </p:nvPr>
        </p:nvSpPr>
        <p:spPr>
          <a:ln/>
        </p:spPr>
      </p:sp>
      <p:sp>
        <p:nvSpPr>
          <p:cNvPr id="310275" name="Rectangle 3"/>
          <p:cNvSpPr>
            <a:spLocks noGrp="1" noChangeArrowheads="1"/>
          </p:cNvSpPr>
          <p:nvPr>
            <p:ph type="body" idx="1"/>
          </p:nvPr>
        </p:nvSpPr>
        <p:spPr/>
        <p:txBody>
          <a:bodyPr/>
          <a:lstStyle/>
          <a:p>
            <a:endParaRPr lang="de-DE" dirty="0"/>
          </a:p>
          <a:p>
            <a:endParaRPr lang="de-DE"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1F48B0D-0B53-454C-BCF3-9988E2AD5D8C}" type="slidenum">
              <a:rPr lang="de-DE"/>
              <a:pPr/>
              <a:t>16</a:t>
            </a:fld>
            <a:endParaRPr lang="de-DE"/>
          </a:p>
        </p:txBody>
      </p:sp>
      <p:sp>
        <p:nvSpPr>
          <p:cNvPr id="312322" name="Rectangle 2"/>
          <p:cNvSpPr>
            <a:spLocks noGrp="1" noRot="1" noChangeAspect="1" noChangeArrowheads="1" noTextEdit="1"/>
          </p:cNvSpPr>
          <p:nvPr>
            <p:ph type="sldImg"/>
          </p:nvPr>
        </p:nvSpPr>
        <p:spPr>
          <a:ln/>
        </p:spPr>
      </p:sp>
      <p:sp>
        <p:nvSpPr>
          <p:cNvPr id="312323" name="Rectangle 3"/>
          <p:cNvSpPr>
            <a:spLocks noGrp="1" noChangeArrowheads="1"/>
          </p:cNvSpPr>
          <p:nvPr>
            <p:ph type="body" idx="1"/>
          </p:nvPr>
        </p:nvSpPr>
        <p:spPr/>
        <p:txBody>
          <a:bodyPr/>
          <a:lstStyle/>
          <a:p>
            <a:endParaRPr lang="de-DE"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084AD8F-7959-4192-92F5-0A60C63AEE2B}" type="slidenum">
              <a:rPr lang="de-DE"/>
              <a:pPr/>
              <a:t>17</a:t>
            </a:fld>
            <a:endParaRPr lang="de-DE"/>
          </a:p>
        </p:txBody>
      </p:sp>
      <p:sp>
        <p:nvSpPr>
          <p:cNvPr id="314370" name="Rectangle 2"/>
          <p:cNvSpPr>
            <a:spLocks noGrp="1" noRot="1" noChangeAspect="1" noChangeArrowheads="1" noTextEdit="1"/>
          </p:cNvSpPr>
          <p:nvPr>
            <p:ph type="sldImg"/>
          </p:nvPr>
        </p:nvSpPr>
        <p:spPr>
          <a:ln/>
        </p:spPr>
      </p:sp>
      <p:sp>
        <p:nvSpPr>
          <p:cNvPr id="314371" name="Rectangle 3"/>
          <p:cNvSpPr>
            <a:spLocks noGrp="1" noChangeArrowheads="1"/>
          </p:cNvSpPr>
          <p:nvPr>
            <p:ph type="body" idx="1"/>
          </p:nvPr>
        </p:nvSpPr>
        <p:spPr/>
        <p:txBody>
          <a:bodyPr/>
          <a:lstStyle/>
          <a:p>
            <a:endParaRPr lang="de-DE"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21A1E4D-8747-4FD9-BF35-5A6EB4B58FFD}" type="slidenum">
              <a:rPr lang="de-DE"/>
              <a:pPr/>
              <a:t>19</a:t>
            </a:fld>
            <a:endParaRPr lang="de-DE"/>
          </a:p>
        </p:txBody>
      </p:sp>
      <p:sp>
        <p:nvSpPr>
          <p:cNvPr id="321538" name="Rectangle 2"/>
          <p:cNvSpPr>
            <a:spLocks noGrp="1" noRot="1" noChangeAspect="1" noChangeArrowheads="1" noTextEdit="1"/>
          </p:cNvSpPr>
          <p:nvPr>
            <p:ph type="sldImg"/>
          </p:nvPr>
        </p:nvSpPr>
        <p:spPr>
          <a:ln/>
        </p:spPr>
      </p:sp>
      <p:sp>
        <p:nvSpPr>
          <p:cNvPr id="321539" name="Rectangle 3"/>
          <p:cNvSpPr>
            <a:spLocks noGrp="1" noChangeArrowheads="1"/>
          </p:cNvSpPr>
          <p:nvPr>
            <p:ph type="body" idx="1"/>
          </p:nvPr>
        </p:nvSpPr>
        <p:spPr/>
        <p:txBody>
          <a:bodyPr/>
          <a:lstStyle/>
          <a:p>
            <a:endParaRPr lang="de-DE"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de-DE" dirty="0"/>
          </a:p>
        </p:txBody>
      </p:sp>
      <p:sp>
        <p:nvSpPr>
          <p:cNvPr id="4" name="Foliennummernplatzhalter 3"/>
          <p:cNvSpPr>
            <a:spLocks noGrp="1"/>
          </p:cNvSpPr>
          <p:nvPr>
            <p:ph type="sldNum" sz="quarter" idx="10"/>
          </p:nvPr>
        </p:nvSpPr>
        <p:spPr/>
        <p:txBody>
          <a:bodyPr/>
          <a:lstStyle/>
          <a:p>
            <a:pPr>
              <a:defRPr/>
            </a:pPr>
            <a:fld id="{449B136D-7C8D-4DD9-883A-F9D95B886015}" type="slidenum">
              <a:rPr lang="de-DE" smtClean="0"/>
              <a:pPr>
                <a:defRPr/>
              </a:pPr>
              <a:t>23</a:t>
            </a:fld>
            <a:endParaRPr lang="de-DE"/>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pic>
        <p:nvPicPr>
          <p:cNvPr id="4" name="Picture 1029" descr="LaBW_cmyk"/>
          <p:cNvPicPr>
            <a:picLocks noChangeAspect="1" noChangeArrowheads="1"/>
          </p:cNvPicPr>
          <p:nvPr/>
        </p:nvPicPr>
        <p:blipFill>
          <a:blip r:embed="rId2" cstate="print"/>
          <a:srcRect/>
          <a:stretch>
            <a:fillRect/>
          </a:stretch>
        </p:blipFill>
        <p:spPr bwMode="auto">
          <a:xfrm>
            <a:off x="6678613" y="5951538"/>
            <a:ext cx="2208212" cy="693737"/>
          </a:xfrm>
          <a:prstGeom prst="rect">
            <a:avLst/>
          </a:prstGeom>
          <a:noFill/>
          <a:ln w="9525">
            <a:noFill/>
            <a:miter lim="800000"/>
            <a:headEnd/>
            <a:tailEnd/>
          </a:ln>
        </p:spPr>
      </p:pic>
      <p:sp>
        <p:nvSpPr>
          <p:cNvPr id="41986" name="Rectangle 1026"/>
          <p:cNvSpPr>
            <a:spLocks noGrp="1" noChangeArrowheads="1"/>
          </p:cNvSpPr>
          <p:nvPr>
            <p:ph type="ctrTitle"/>
          </p:nvPr>
        </p:nvSpPr>
        <p:spPr>
          <a:xfrm>
            <a:off x="684213" y="1412875"/>
            <a:ext cx="7772400" cy="1470025"/>
          </a:xfrm>
        </p:spPr>
        <p:txBody>
          <a:bodyPr/>
          <a:lstStyle>
            <a:lvl1pPr>
              <a:defRPr/>
            </a:lvl1pPr>
          </a:lstStyle>
          <a:p>
            <a:r>
              <a:rPr lang="de-DE" smtClean="0"/>
              <a:t>Titelmasterformat durch Klicken bearbeiten</a:t>
            </a:r>
            <a:endParaRPr lang="de-DE"/>
          </a:p>
        </p:txBody>
      </p:sp>
      <p:sp>
        <p:nvSpPr>
          <p:cNvPr id="41987" name="Rectangle 1027"/>
          <p:cNvSpPr>
            <a:spLocks noGrp="1" noChangeArrowheads="1"/>
          </p:cNvSpPr>
          <p:nvPr>
            <p:ph type="subTitle" idx="1"/>
          </p:nvPr>
        </p:nvSpPr>
        <p:spPr>
          <a:xfrm>
            <a:off x="1371600" y="3476625"/>
            <a:ext cx="6400800" cy="1752600"/>
          </a:xfrm>
        </p:spPr>
        <p:txBody>
          <a:bodyPr/>
          <a:lstStyle>
            <a:lvl1pPr marL="0" indent="0" algn="ctr">
              <a:buFont typeface="Wingdings" pitchFamily="2" charset="2"/>
              <a:buNone/>
              <a:defRPr/>
            </a:lvl1pPr>
          </a:lstStyle>
          <a:p>
            <a:r>
              <a:rPr lang="de-DE" smtClean="0"/>
              <a:t>Formatvorlage des Untertitelmasters durch Klicken bearbeiten</a:t>
            </a:r>
            <a:endParaRPr lang="de-DE"/>
          </a:p>
        </p:txBody>
      </p:sp>
      <p:sp>
        <p:nvSpPr>
          <p:cNvPr id="5" name="Rectangle 1028"/>
          <p:cNvSpPr>
            <a:spLocks noGrp="1" noChangeArrowheads="1"/>
          </p:cNvSpPr>
          <p:nvPr>
            <p:ph type="ftr" sz="quarter" idx="10"/>
          </p:nvPr>
        </p:nvSpPr>
        <p:spPr>
          <a:xfrm>
            <a:off x="3124200" y="6245225"/>
            <a:ext cx="2895600" cy="476250"/>
          </a:xfrm>
        </p:spPr>
        <p:txBody>
          <a:bodyPr/>
          <a:lstStyle>
            <a:lvl1pPr>
              <a:defRPr/>
            </a:lvl1pPr>
          </a:lstStyle>
          <a:p>
            <a:pPr>
              <a:defRPr/>
            </a:pPr>
            <a:endParaRPr lang="de-DE"/>
          </a:p>
        </p:txBody>
      </p:sp>
    </p:spTree>
  </p:cSld>
  <p:clrMapOvr>
    <a:masterClrMapping/>
  </p:clrMapOvr>
  <p:transition>
    <p:pull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Rectangle 6"/>
          <p:cNvSpPr>
            <a:spLocks noGrp="1" noChangeArrowheads="1"/>
          </p:cNvSpPr>
          <p:nvPr>
            <p:ph type="ftr" sz="quarter" idx="10"/>
          </p:nvPr>
        </p:nvSpPr>
        <p:spPr>
          <a:ln/>
        </p:spPr>
        <p:txBody>
          <a:bodyPr/>
          <a:lstStyle>
            <a:lvl1pPr>
              <a:defRPr/>
            </a:lvl1pPr>
          </a:lstStyle>
          <a:p>
            <a:pPr>
              <a:defRPr/>
            </a:pPr>
            <a:fld id="{8D6B172C-FD22-491F-AFE1-1BF0CA015C50}" type="slidenum">
              <a:rPr lang="de-DE"/>
              <a:pPr>
                <a:defRPr/>
              </a:pPr>
              <a:t>‹#›</a:t>
            </a:fld>
            <a:r>
              <a:rPr lang="de-DE"/>
              <a:t>    </a:t>
            </a:r>
          </a:p>
        </p:txBody>
      </p:sp>
    </p:spTree>
  </p:cSld>
  <p:clrMapOvr>
    <a:masterClrMapping/>
  </p:clrMapOvr>
  <p:transition>
    <p:pull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Textmasterformate durch Klicken bearbeiten</a:t>
            </a:r>
          </a:p>
        </p:txBody>
      </p:sp>
      <p:sp>
        <p:nvSpPr>
          <p:cNvPr id="4" name="Rectangle 6"/>
          <p:cNvSpPr>
            <a:spLocks noGrp="1" noChangeArrowheads="1"/>
          </p:cNvSpPr>
          <p:nvPr>
            <p:ph type="ftr" sz="quarter" idx="10"/>
          </p:nvPr>
        </p:nvSpPr>
        <p:spPr>
          <a:ln/>
        </p:spPr>
        <p:txBody>
          <a:bodyPr/>
          <a:lstStyle>
            <a:lvl1pPr>
              <a:defRPr/>
            </a:lvl1pPr>
          </a:lstStyle>
          <a:p>
            <a:pPr>
              <a:defRPr/>
            </a:pPr>
            <a:fld id="{98EF276C-591B-4025-8915-F136CF6DEC7C}" type="slidenum">
              <a:rPr lang="de-DE"/>
              <a:pPr>
                <a:defRPr/>
              </a:pPr>
              <a:t>‹#›</a:t>
            </a:fld>
            <a:r>
              <a:rPr lang="de-DE"/>
              <a:t>    </a:t>
            </a:r>
          </a:p>
        </p:txBody>
      </p:sp>
    </p:spTree>
  </p:cSld>
  <p:clrMapOvr>
    <a:masterClrMapping/>
  </p:clrMapOvr>
  <p:transition>
    <p:pull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685800" y="1828800"/>
            <a:ext cx="3810000" cy="3276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828800"/>
            <a:ext cx="3810000" cy="3276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Rectangle 6"/>
          <p:cNvSpPr>
            <a:spLocks noGrp="1" noChangeArrowheads="1"/>
          </p:cNvSpPr>
          <p:nvPr>
            <p:ph type="ftr" sz="quarter" idx="10"/>
          </p:nvPr>
        </p:nvSpPr>
        <p:spPr>
          <a:ln/>
        </p:spPr>
        <p:txBody>
          <a:bodyPr/>
          <a:lstStyle>
            <a:lvl1pPr>
              <a:defRPr/>
            </a:lvl1pPr>
          </a:lstStyle>
          <a:p>
            <a:pPr>
              <a:defRPr/>
            </a:pPr>
            <a:fld id="{821A8842-9F15-4E68-9D6A-822A583211DF}" type="slidenum">
              <a:rPr lang="de-DE"/>
              <a:pPr>
                <a:defRPr/>
              </a:pPr>
              <a:t>‹#›</a:t>
            </a:fld>
            <a:r>
              <a:rPr lang="de-DE"/>
              <a:t>    </a:t>
            </a:r>
          </a:p>
        </p:txBody>
      </p:sp>
    </p:spTree>
  </p:cSld>
  <p:clrMapOvr>
    <a:masterClrMapping/>
  </p:clrMapOvr>
  <p:transition>
    <p:pull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Rectangle 6"/>
          <p:cNvSpPr>
            <a:spLocks noGrp="1" noChangeArrowheads="1"/>
          </p:cNvSpPr>
          <p:nvPr>
            <p:ph type="ftr" sz="quarter" idx="10"/>
          </p:nvPr>
        </p:nvSpPr>
        <p:spPr>
          <a:ln/>
        </p:spPr>
        <p:txBody>
          <a:bodyPr/>
          <a:lstStyle>
            <a:lvl1pPr>
              <a:defRPr/>
            </a:lvl1pPr>
          </a:lstStyle>
          <a:p>
            <a:pPr>
              <a:defRPr/>
            </a:pPr>
            <a:fld id="{AF500692-0825-443E-9BF1-52CCBE76B35E}" type="slidenum">
              <a:rPr lang="de-DE"/>
              <a:pPr>
                <a:defRPr/>
              </a:pPr>
              <a:t>‹#›</a:t>
            </a:fld>
            <a:r>
              <a:rPr lang="de-DE"/>
              <a:t>    </a:t>
            </a:r>
          </a:p>
        </p:txBody>
      </p:sp>
    </p:spTree>
  </p:cSld>
  <p:clrMapOvr>
    <a:masterClrMapping/>
  </p:clrMapOvr>
  <p:transition>
    <p:pull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Rectangle 6"/>
          <p:cNvSpPr>
            <a:spLocks noGrp="1" noChangeArrowheads="1"/>
          </p:cNvSpPr>
          <p:nvPr>
            <p:ph type="ftr" sz="quarter" idx="10"/>
          </p:nvPr>
        </p:nvSpPr>
        <p:spPr>
          <a:ln/>
        </p:spPr>
        <p:txBody>
          <a:bodyPr/>
          <a:lstStyle>
            <a:lvl1pPr>
              <a:defRPr/>
            </a:lvl1pPr>
          </a:lstStyle>
          <a:p>
            <a:pPr>
              <a:defRPr/>
            </a:pPr>
            <a:fld id="{0E40666D-D5EF-40AA-BBB3-E140B935B3B1}" type="slidenum">
              <a:rPr lang="de-DE"/>
              <a:pPr>
                <a:defRPr/>
              </a:pPr>
              <a:t>‹#›</a:t>
            </a:fld>
            <a:r>
              <a:rPr lang="de-DE"/>
              <a:t>    </a:t>
            </a:r>
          </a:p>
        </p:txBody>
      </p:sp>
    </p:spTree>
  </p:cSld>
  <p:clrMapOvr>
    <a:masterClrMapping/>
  </p:clrMapOvr>
  <p:transition>
    <p:pull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Rectangle 6"/>
          <p:cNvSpPr>
            <a:spLocks noGrp="1" noChangeArrowheads="1"/>
          </p:cNvSpPr>
          <p:nvPr>
            <p:ph type="ftr" sz="quarter" idx="10"/>
          </p:nvPr>
        </p:nvSpPr>
        <p:spPr>
          <a:ln/>
        </p:spPr>
        <p:txBody>
          <a:bodyPr/>
          <a:lstStyle>
            <a:lvl1pPr>
              <a:defRPr/>
            </a:lvl1pPr>
          </a:lstStyle>
          <a:p>
            <a:pPr>
              <a:defRPr/>
            </a:pPr>
            <a:fld id="{4A21F7E0-ACF5-4AF3-8A4E-632C87E26D61}" type="slidenum">
              <a:rPr lang="de-DE"/>
              <a:pPr>
                <a:defRPr/>
              </a:pPr>
              <a:t>‹#›</a:t>
            </a:fld>
            <a:r>
              <a:rPr lang="de-DE"/>
              <a:t>    </a:t>
            </a:r>
          </a:p>
        </p:txBody>
      </p:sp>
    </p:spTree>
  </p:cSld>
  <p:clrMapOvr>
    <a:masterClrMapping/>
  </p:clrMapOvr>
  <p:transition>
    <p:pull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
        <p:nvSpPr>
          <p:cNvPr id="5" name="Rectangle 6"/>
          <p:cNvSpPr>
            <a:spLocks noGrp="1" noChangeArrowheads="1"/>
          </p:cNvSpPr>
          <p:nvPr>
            <p:ph type="ftr" sz="quarter" idx="10"/>
          </p:nvPr>
        </p:nvSpPr>
        <p:spPr>
          <a:ln/>
        </p:spPr>
        <p:txBody>
          <a:bodyPr/>
          <a:lstStyle>
            <a:lvl1pPr>
              <a:defRPr/>
            </a:lvl1pPr>
          </a:lstStyle>
          <a:p>
            <a:pPr>
              <a:defRPr/>
            </a:pPr>
            <a:fld id="{2BA606FC-B574-4D7E-B4EF-C9509BF80E88}" type="slidenum">
              <a:rPr lang="de-DE"/>
              <a:pPr>
                <a:defRPr/>
              </a:pPr>
              <a:t>‹#›</a:t>
            </a:fld>
            <a:r>
              <a:rPr lang="de-DE"/>
              <a:t>    </a:t>
            </a:r>
          </a:p>
        </p:txBody>
      </p:sp>
    </p:spTree>
  </p:cSld>
  <p:clrMapOvr>
    <a:masterClrMapping/>
  </p:clrMapOvr>
  <p:transition>
    <p:pull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de-DE" noProof="0" smtClean="0"/>
              <a:t>Bild durch Klicken auf Symbol hinzufügen</a:t>
            </a:r>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
        <p:nvSpPr>
          <p:cNvPr id="5" name="Rectangle 6"/>
          <p:cNvSpPr>
            <a:spLocks noGrp="1" noChangeArrowheads="1"/>
          </p:cNvSpPr>
          <p:nvPr>
            <p:ph type="ftr" sz="quarter" idx="10"/>
          </p:nvPr>
        </p:nvSpPr>
        <p:spPr>
          <a:ln/>
        </p:spPr>
        <p:txBody>
          <a:bodyPr/>
          <a:lstStyle>
            <a:lvl1pPr>
              <a:defRPr/>
            </a:lvl1pPr>
          </a:lstStyle>
          <a:p>
            <a:pPr>
              <a:defRPr/>
            </a:pPr>
            <a:fld id="{AE36C95A-5502-4FAB-966C-522F002A0376}" type="slidenum">
              <a:rPr lang="de-DE"/>
              <a:pPr>
                <a:defRPr/>
              </a:pPr>
              <a:t>‹#›</a:t>
            </a:fld>
            <a:r>
              <a:rPr lang="de-DE"/>
              <a:t>    </a:t>
            </a:r>
          </a:p>
        </p:txBody>
      </p:sp>
    </p:spTree>
  </p:cSld>
  <p:clrMapOvr>
    <a:masterClrMapping/>
  </p:clrMapOvr>
  <p:transition>
    <p:pull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Rectangle 6"/>
          <p:cNvSpPr>
            <a:spLocks noGrp="1" noChangeArrowheads="1"/>
          </p:cNvSpPr>
          <p:nvPr>
            <p:ph type="ftr" sz="quarter" idx="10"/>
          </p:nvPr>
        </p:nvSpPr>
        <p:spPr>
          <a:ln/>
        </p:spPr>
        <p:txBody>
          <a:bodyPr/>
          <a:lstStyle>
            <a:lvl1pPr>
              <a:defRPr/>
            </a:lvl1pPr>
          </a:lstStyle>
          <a:p>
            <a:pPr>
              <a:defRPr/>
            </a:pPr>
            <a:fld id="{C6FF800A-D715-4780-9EBE-755CF1F8ED8B}" type="slidenum">
              <a:rPr lang="de-DE"/>
              <a:pPr>
                <a:defRPr/>
              </a:pPr>
              <a:t>‹#›</a:t>
            </a:fld>
            <a:r>
              <a:rPr lang="de-DE"/>
              <a:t>    </a:t>
            </a:r>
          </a:p>
        </p:txBody>
      </p:sp>
    </p:spTree>
  </p:cSld>
  <p:clrMapOvr>
    <a:masterClrMapping/>
  </p:clrMapOvr>
  <p:transition>
    <p:pull dir="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515100" y="333375"/>
            <a:ext cx="1943100" cy="4772025"/>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685800" y="333375"/>
            <a:ext cx="5676900" cy="4772025"/>
          </a:xfrm>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Rectangle 6"/>
          <p:cNvSpPr>
            <a:spLocks noGrp="1" noChangeArrowheads="1"/>
          </p:cNvSpPr>
          <p:nvPr>
            <p:ph type="ftr" sz="quarter" idx="10"/>
          </p:nvPr>
        </p:nvSpPr>
        <p:spPr>
          <a:ln/>
        </p:spPr>
        <p:txBody>
          <a:bodyPr/>
          <a:lstStyle>
            <a:lvl1pPr>
              <a:defRPr/>
            </a:lvl1pPr>
          </a:lstStyle>
          <a:p>
            <a:pPr>
              <a:defRPr/>
            </a:pPr>
            <a:fld id="{1D62C114-01DA-42E0-B231-462CA3ABF291}" type="slidenum">
              <a:rPr lang="de-DE"/>
              <a:pPr>
                <a:defRPr/>
              </a:pPr>
              <a:t>‹#›</a:t>
            </a:fld>
            <a:r>
              <a:rPr lang="de-DE"/>
              <a:t>    </a:t>
            </a:r>
          </a:p>
        </p:txBody>
      </p:sp>
    </p:spTree>
  </p:cSld>
  <p:clrMapOvr>
    <a:masterClrMapping/>
  </p:clrMapOvr>
  <p:transition>
    <p:pull dir="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333375"/>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de-DE" dirty="0" smtClean="0"/>
              <a:t>Klicken Sie, um das Titelformat zu bearbeiten</a:t>
            </a:r>
          </a:p>
        </p:txBody>
      </p:sp>
      <p:sp>
        <p:nvSpPr>
          <p:cNvPr id="1027" name="Rectangle 3"/>
          <p:cNvSpPr>
            <a:spLocks noGrp="1" noChangeArrowheads="1"/>
          </p:cNvSpPr>
          <p:nvPr>
            <p:ph type="body" idx="1"/>
          </p:nvPr>
        </p:nvSpPr>
        <p:spPr bwMode="auto">
          <a:xfrm>
            <a:off x="685800" y="1828800"/>
            <a:ext cx="7772400" cy="3276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de-DE" smtClean="0"/>
              <a:t>Klicken Sie, um die Formate des Vorlagentextes zu bearbeiten</a:t>
            </a:r>
          </a:p>
          <a:p>
            <a:pPr lvl="1"/>
            <a:r>
              <a:rPr lang="de-DE" smtClean="0"/>
              <a:t>Zweite Ebene</a:t>
            </a:r>
          </a:p>
          <a:p>
            <a:pPr lvl="2"/>
            <a:r>
              <a:rPr lang="de-DE" smtClean="0"/>
              <a:t>Dritte Ebene</a:t>
            </a:r>
          </a:p>
          <a:p>
            <a:pPr lvl="3"/>
            <a:r>
              <a:rPr lang="de-DE" smtClean="0"/>
              <a:t>Vierte Ebene</a:t>
            </a:r>
          </a:p>
          <a:p>
            <a:pPr lvl="4"/>
            <a:r>
              <a:rPr lang="de-DE" smtClean="0"/>
              <a:t>Fünfte Ebene</a:t>
            </a:r>
          </a:p>
        </p:txBody>
      </p:sp>
      <p:pic>
        <p:nvPicPr>
          <p:cNvPr id="1028" name="Picture 5" descr="LaBW_cmyk"/>
          <p:cNvPicPr>
            <a:picLocks noChangeAspect="1" noChangeArrowheads="1"/>
          </p:cNvPicPr>
          <p:nvPr/>
        </p:nvPicPr>
        <p:blipFill>
          <a:blip r:embed="rId13" cstate="print"/>
          <a:srcRect/>
          <a:stretch>
            <a:fillRect/>
          </a:stretch>
        </p:blipFill>
        <p:spPr bwMode="auto">
          <a:xfrm>
            <a:off x="6678613" y="5951538"/>
            <a:ext cx="2208212" cy="693737"/>
          </a:xfrm>
          <a:prstGeom prst="rect">
            <a:avLst/>
          </a:prstGeom>
          <a:noFill/>
          <a:ln w="9525">
            <a:noFill/>
            <a:miter lim="800000"/>
            <a:headEnd/>
            <a:tailEnd/>
          </a:ln>
        </p:spPr>
      </p:pic>
      <p:sp>
        <p:nvSpPr>
          <p:cNvPr id="40966" name="Rectangle 6"/>
          <p:cNvSpPr>
            <a:spLocks noGrp="1" noChangeArrowheads="1"/>
          </p:cNvSpPr>
          <p:nvPr>
            <p:ph type="ftr" sz="quarter" idx="3"/>
          </p:nvPr>
        </p:nvSpPr>
        <p:spPr bwMode="auto">
          <a:xfrm>
            <a:off x="163513" y="6381750"/>
            <a:ext cx="2895600" cy="3413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100">
                <a:solidFill>
                  <a:srgbClr val="3E668E"/>
                </a:solidFill>
                <a:latin typeface="+mn-lt"/>
              </a:defRPr>
            </a:lvl1pPr>
          </a:lstStyle>
          <a:p>
            <a:pPr>
              <a:defRPr/>
            </a:pPr>
            <a:fld id="{E1ADFBD4-DD2B-493F-A247-4D76795D17D3}" type="slidenum">
              <a:rPr lang="de-DE"/>
              <a:pPr>
                <a:defRPr/>
              </a:pPr>
              <a:t>‹#›</a:t>
            </a:fld>
            <a:r>
              <a:rPr lang="de-DE"/>
              <a:t>    </a:t>
            </a:r>
          </a:p>
        </p:txBody>
      </p:sp>
    </p:spTree>
  </p:cSld>
  <p:clrMap bg1="lt1" tx1="dk1" bg2="lt2" tx2="dk2" accent1="accent1" accent2="accent2" accent3="accent3" accent4="accent4" accent5="accent5" accent6="accent6" hlink="hlink" folHlink="folHlink"/>
  <p:sldLayoutIdLst>
    <p:sldLayoutId id="2147483768"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ransition>
    <p:pull dir="r"/>
  </p:transition>
  <p:timing>
    <p:tnLst>
      <p:par>
        <p:cTn id="1" dur="indefinite" restart="never" nodeType="tmRoot"/>
      </p:par>
    </p:tnLst>
  </p:timing>
  <p:hf sldNum="0" hdr="0" dt="0"/>
  <p:txStyles>
    <p:titleStyle>
      <a:lvl1pPr algn="ctr" rtl="0" eaLnBrk="1" fontAlgn="base" hangingPunct="1">
        <a:spcBef>
          <a:spcPct val="0"/>
        </a:spcBef>
        <a:spcAft>
          <a:spcPct val="0"/>
        </a:spcAft>
        <a:defRPr sz="3200">
          <a:solidFill>
            <a:srgbClr val="FFCC66"/>
          </a:solidFill>
          <a:latin typeface="+mj-lt"/>
          <a:ea typeface="+mj-ea"/>
          <a:cs typeface="+mj-cs"/>
        </a:defRPr>
      </a:lvl1pPr>
      <a:lvl2pPr algn="ctr" rtl="0" eaLnBrk="1" fontAlgn="base" hangingPunct="1">
        <a:spcBef>
          <a:spcPct val="0"/>
        </a:spcBef>
        <a:spcAft>
          <a:spcPct val="0"/>
        </a:spcAft>
        <a:defRPr sz="3200">
          <a:solidFill>
            <a:srgbClr val="FFCC66"/>
          </a:solidFill>
          <a:latin typeface="Verdana" pitchFamily="34" charset="0"/>
        </a:defRPr>
      </a:lvl2pPr>
      <a:lvl3pPr algn="ctr" rtl="0" eaLnBrk="1" fontAlgn="base" hangingPunct="1">
        <a:spcBef>
          <a:spcPct val="0"/>
        </a:spcBef>
        <a:spcAft>
          <a:spcPct val="0"/>
        </a:spcAft>
        <a:defRPr sz="3200">
          <a:solidFill>
            <a:srgbClr val="FFCC66"/>
          </a:solidFill>
          <a:latin typeface="Verdana" pitchFamily="34" charset="0"/>
        </a:defRPr>
      </a:lvl3pPr>
      <a:lvl4pPr algn="ctr" rtl="0" eaLnBrk="1" fontAlgn="base" hangingPunct="1">
        <a:spcBef>
          <a:spcPct val="0"/>
        </a:spcBef>
        <a:spcAft>
          <a:spcPct val="0"/>
        </a:spcAft>
        <a:defRPr sz="3200">
          <a:solidFill>
            <a:srgbClr val="FFCC66"/>
          </a:solidFill>
          <a:latin typeface="Verdana" pitchFamily="34" charset="0"/>
        </a:defRPr>
      </a:lvl4pPr>
      <a:lvl5pPr algn="ctr" rtl="0" eaLnBrk="1" fontAlgn="base" hangingPunct="1">
        <a:spcBef>
          <a:spcPct val="0"/>
        </a:spcBef>
        <a:spcAft>
          <a:spcPct val="0"/>
        </a:spcAft>
        <a:defRPr sz="3200">
          <a:solidFill>
            <a:srgbClr val="FFCC66"/>
          </a:solidFill>
          <a:latin typeface="Verdana" pitchFamily="34" charset="0"/>
        </a:defRPr>
      </a:lvl5pPr>
      <a:lvl6pPr marL="457200" algn="ctr" rtl="0" eaLnBrk="1" fontAlgn="base" hangingPunct="1">
        <a:spcBef>
          <a:spcPct val="0"/>
        </a:spcBef>
        <a:spcAft>
          <a:spcPct val="0"/>
        </a:spcAft>
        <a:defRPr sz="3200">
          <a:solidFill>
            <a:srgbClr val="FFCC66"/>
          </a:solidFill>
          <a:latin typeface="Verdana" pitchFamily="34" charset="0"/>
        </a:defRPr>
      </a:lvl6pPr>
      <a:lvl7pPr marL="914400" algn="ctr" rtl="0" eaLnBrk="1" fontAlgn="base" hangingPunct="1">
        <a:spcBef>
          <a:spcPct val="0"/>
        </a:spcBef>
        <a:spcAft>
          <a:spcPct val="0"/>
        </a:spcAft>
        <a:defRPr sz="3200">
          <a:solidFill>
            <a:srgbClr val="FFCC66"/>
          </a:solidFill>
          <a:latin typeface="Verdana" pitchFamily="34" charset="0"/>
        </a:defRPr>
      </a:lvl7pPr>
      <a:lvl8pPr marL="1371600" algn="ctr" rtl="0" eaLnBrk="1" fontAlgn="base" hangingPunct="1">
        <a:spcBef>
          <a:spcPct val="0"/>
        </a:spcBef>
        <a:spcAft>
          <a:spcPct val="0"/>
        </a:spcAft>
        <a:defRPr sz="3200">
          <a:solidFill>
            <a:srgbClr val="FFCC66"/>
          </a:solidFill>
          <a:latin typeface="Verdana" pitchFamily="34" charset="0"/>
        </a:defRPr>
      </a:lvl8pPr>
      <a:lvl9pPr marL="1828800" algn="ctr" rtl="0" eaLnBrk="1" fontAlgn="base" hangingPunct="1">
        <a:spcBef>
          <a:spcPct val="0"/>
        </a:spcBef>
        <a:spcAft>
          <a:spcPct val="0"/>
        </a:spcAft>
        <a:defRPr sz="3200">
          <a:solidFill>
            <a:srgbClr val="FFCC66"/>
          </a:solidFill>
          <a:latin typeface="Verdana" pitchFamily="34" charset="0"/>
        </a:defRPr>
      </a:lvl9pPr>
    </p:titleStyle>
    <p:bodyStyle>
      <a:lvl1pPr marL="342900" indent="-342900" algn="l" rtl="0" eaLnBrk="1" fontAlgn="base" hangingPunct="1">
        <a:spcBef>
          <a:spcPct val="20000"/>
        </a:spcBef>
        <a:spcAft>
          <a:spcPct val="0"/>
        </a:spcAft>
        <a:buFont typeface="Wingdings" pitchFamily="2" charset="2"/>
        <a:buChar char="§"/>
        <a:defRPr sz="2200">
          <a:solidFill>
            <a:schemeClr val="bg2"/>
          </a:solidFill>
          <a:latin typeface="+mn-lt"/>
          <a:ea typeface="+mn-ea"/>
          <a:cs typeface="+mn-cs"/>
        </a:defRPr>
      </a:lvl1pPr>
      <a:lvl2pPr marL="649288" indent="-304800" algn="l" rtl="0" eaLnBrk="1" fontAlgn="base" hangingPunct="1">
        <a:spcBef>
          <a:spcPct val="20000"/>
        </a:spcBef>
        <a:spcAft>
          <a:spcPct val="0"/>
        </a:spcAft>
        <a:buChar char="–"/>
        <a:defRPr sz="2000">
          <a:solidFill>
            <a:schemeClr val="bg2"/>
          </a:solidFill>
          <a:latin typeface="+mn-lt"/>
        </a:defRPr>
      </a:lvl2pPr>
      <a:lvl3pPr marL="871538" indent="-220663" algn="l" rtl="0" eaLnBrk="1" fontAlgn="base" hangingPunct="1">
        <a:spcBef>
          <a:spcPct val="20000"/>
        </a:spcBef>
        <a:spcAft>
          <a:spcPct val="0"/>
        </a:spcAft>
        <a:buChar char="•"/>
        <a:defRPr>
          <a:solidFill>
            <a:schemeClr val="bg2"/>
          </a:solidFill>
          <a:latin typeface="+mn-lt"/>
        </a:defRPr>
      </a:lvl3pPr>
      <a:lvl4pPr marL="1101725" indent="-228600" algn="l" rtl="0" eaLnBrk="1" fontAlgn="base" hangingPunct="1">
        <a:spcBef>
          <a:spcPct val="20000"/>
        </a:spcBef>
        <a:spcAft>
          <a:spcPct val="0"/>
        </a:spcAft>
        <a:buChar char="–"/>
        <a:defRPr sz="1600">
          <a:solidFill>
            <a:schemeClr val="bg2"/>
          </a:solidFill>
          <a:latin typeface="+mn-lt"/>
        </a:defRPr>
      </a:lvl4pPr>
      <a:lvl5pPr marL="1331913" indent="-228600" algn="l" rtl="0" eaLnBrk="1" fontAlgn="base" hangingPunct="1">
        <a:spcBef>
          <a:spcPct val="20000"/>
        </a:spcBef>
        <a:spcAft>
          <a:spcPct val="0"/>
        </a:spcAft>
        <a:buChar char="»"/>
        <a:defRPr sz="1400">
          <a:solidFill>
            <a:schemeClr val="bg2"/>
          </a:solidFill>
          <a:latin typeface="+mn-lt"/>
        </a:defRPr>
      </a:lvl5pPr>
      <a:lvl6pPr marL="1789113" indent="-228600" algn="l" rtl="0" eaLnBrk="1" fontAlgn="base" hangingPunct="1">
        <a:spcBef>
          <a:spcPct val="20000"/>
        </a:spcBef>
        <a:spcAft>
          <a:spcPct val="0"/>
        </a:spcAft>
        <a:buChar char="»"/>
        <a:defRPr sz="1400">
          <a:solidFill>
            <a:schemeClr val="bg2"/>
          </a:solidFill>
          <a:latin typeface="+mn-lt"/>
        </a:defRPr>
      </a:lvl6pPr>
      <a:lvl7pPr marL="2246313" indent="-228600" algn="l" rtl="0" eaLnBrk="1" fontAlgn="base" hangingPunct="1">
        <a:spcBef>
          <a:spcPct val="20000"/>
        </a:spcBef>
        <a:spcAft>
          <a:spcPct val="0"/>
        </a:spcAft>
        <a:buChar char="»"/>
        <a:defRPr sz="1400">
          <a:solidFill>
            <a:schemeClr val="bg2"/>
          </a:solidFill>
          <a:latin typeface="+mn-lt"/>
        </a:defRPr>
      </a:lvl7pPr>
      <a:lvl8pPr marL="2703513" indent="-228600" algn="l" rtl="0" eaLnBrk="1" fontAlgn="base" hangingPunct="1">
        <a:spcBef>
          <a:spcPct val="20000"/>
        </a:spcBef>
        <a:spcAft>
          <a:spcPct val="0"/>
        </a:spcAft>
        <a:buChar char="»"/>
        <a:defRPr sz="1400">
          <a:solidFill>
            <a:schemeClr val="bg2"/>
          </a:solidFill>
          <a:latin typeface="+mn-lt"/>
        </a:defRPr>
      </a:lvl8pPr>
      <a:lvl9pPr marL="3160713" indent="-228600" algn="l" rtl="0" eaLnBrk="1" fontAlgn="base" hangingPunct="1">
        <a:spcBef>
          <a:spcPct val="20000"/>
        </a:spcBef>
        <a:spcAft>
          <a:spcPct val="0"/>
        </a:spcAft>
        <a:buChar char="»"/>
        <a:defRPr sz="1400">
          <a:solidFill>
            <a:schemeClr val="bg2"/>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hyperlink" Target="http://www.trusteddigitalrepository.eu/"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hyperlink" Target="mailto:christian.keitel@la-bw.de"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571500" y="1412875"/>
            <a:ext cx="8286750" cy="1470025"/>
          </a:xfrm>
        </p:spPr>
        <p:txBody>
          <a:bodyPr/>
          <a:lstStyle/>
          <a:p>
            <a:r>
              <a:rPr lang="de-DE" sz="2800" dirty="0" err="1" smtClean="0"/>
              <a:t>Trusted</a:t>
            </a:r>
            <a:r>
              <a:rPr lang="de-DE" sz="2800" dirty="0" smtClean="0"/>
              <a:t> Digital Archives. </a:t>
            </a:r>
            <a:r>
              <a:rPr lang="de-DE" sz="2800" dirty="0" err="1" smtClean="0"/>
              <a:t>Experiences</a:t>
            </a:r>
            <a:r>
              <a:rPr lang="de-DE" sz="2800" dirty="0" smtClean="0"/>
              <a:t> </a:t>
            </a:r>
            <a:r>
              <a:rPr lang="de-DE" sz="2800" dirty="0" err="1" smtClean="0"/>
              <a:t>from</a:t>
            </a:r>
            <a:r>
              <a:rPr lang="de-DE" sz="2800" dirty="0" smtClean="0"/>
              <a:t> </a:t>
            </a:r>
            <a:r>
              <a:rPr lang="de-DE" sz="2800" dirty="0" err="1" smtClean="0"/>
              <a:t>the</a:t>
            </a:r>
            <a:r>
              <a:rPr lang="de-DE" sz="2800" dirty="0" smtClean="0"/>
              <a:t> Landesarchiv Baden-Württemberg, nestor </a:t>
            </a:r>
            <a:r>
              <a:rPr lang="de-DE" sz="2800" dirty="0" err="1" smtClean="0"/>
              <a:t>and</a:t>
            </a:r>
            <a:r>
              <a:rPr lang="de-DE" sz="2800" dirty="0" smtClean="0"/>
              <a:t> DIN</a:t>
            </a:r>
            <a:endParaRPr lang="de-DE" sz="2800" dirty="0" smtClean="0">
              <a:latin typeface="Arial" charset="0"/>
              <a:cs typeface="Times New Roman" pitchFamily="18" charset="0"/>
            </a:endParaRPr>
          </a:p>
        </p:txBody>
      </p:sp>
      <p:sp>
        <p:nvSpPr>
          <p:cNvPr id="3075" name="Rectangle 3"/>
          <p:cNvSpPr>
            <a:spLocks noGrp="1" noChangeArrowheads="1"/>
          </p:cNvSpPr>
          <p:nvPr>
            <p:ph type="subTitle" idx="1"/>
          </p:nvPr>
        </p:nvSpPr>
        <p:spPr>
          <a:xfrm>
            <a:off x="1371600" y="3716338"/>
            <a:ext cx="6656388" cy="1512887"/>
          </a:xfrm>
        </p:spPr>
        <p:txBody>
          <a:bodyPr/>
          <a:lstStyle/>
          <a:p>
            <a:r>
              <a:rPr lang="de-DE" sz="2000" dirty="0" smtClean="0"/>
              <a:t>Dr. Christian Keitel</a:t>
            </a:r>
          </a:p>
          <a:p>
            <a:r>
              <a:rPr lang="de-DE" sz="2000" dirty="0" smtClean="0"/>
              <a:t>Johannesburg, 27/2/2013</a:t>
            </a:r>
          </a:p>
        </p:txBody>
      </p:sp>
    </p:spTree>
  </p:cSld>
  <p:clrMapOvr>
    <a:masterClrMapping/>
  </p:clrMapOvr>
  <p:transition>
    <p:pull dir="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Table </a:t>
            </a:r>
            <a:r>
              <a:rPr lang="de-DE" dirty="0" err="1" smtClean="0"/>
              <a:t>of</a:t>
            </a:r>
            <a:r>
              <a:rPr lang="de-DE" dirty="0" smtClean="0"/>
              <a:t> Contents</a:t>
            </a:r>
            <a:endParaRPr lang="de-DE" dirty="0"/>
          </a:p>
        </p:txBody>
      </p:sp>
      <p:sp>
        <p:nvSpPr>
          <p:cNvPr id="3" name="Inhaltsplatzhalter 2"/>
          <p:cNvSpPr>
            <a:spLocks noGrp="1"/>
          </p:cNvSpPr>
          <p:nvPr>
            <p:ph idx="1"/>
          </p:nvPr>
        </p:nvSpPr>
        <p:spPr/>
        <p:txBody>
          <a:bodyPr/>
          <a:lstStyle/>
          <a:p>
            <a:r>
              <a:rPr lang="de-DE" dirty="0" err="1" smtClean="0"/>
              <a:t>Some</a:t>
            </a:r>
            <a:r>
              <a:rPr lang="de-DE" dirty="0" smtClean="0"/>
              <a:t> fundamental </a:t>
            </a:r>
            <a:r>
              <a:rPr lang="de-DE" dirty="0" err="1" smtClean="0"/>
              <a:t>concepts</a:t>
            </a:r>
            <a:r>
              <a:rPr lang="de-DE" dirty="0" smtClean="0"/>
              <a:t> </a:t>
            </a:r>
          </a:p>
          <a:p>
            <a:endParaRPr lang="de-DE" dirty="0" smtClean="0"/>
          </a:p>
          <a:p>
            <a:r>
              <a:rPr lang="de-DE" dirty="0" smtClean="0"/>
              <a:t>Solutions </a:t>
            </a:r>
            <a:r>
              <a:rPr lang="de-DE" dirty="0" err="1" smtClean="0"/>
              <a:t>of</a:t>
            </a:r>
            <a:r>
              <a:rPr lang="de-DE" dirty="0" smtClean="0"/>
              <a:t> </a:t>
            </a:r>
            <a:r>
              <a:rPr lang="de-DE" dirty="0" err="1" smtClean="0"/>
              <a:t>the</a:t>
            </a:r>
            <a:r>
              <a:rPr lang="de-DE" dirty="0" smtClean="0"/>
              <a:t> Landesarchiv Baden-Württemberg</a:t>
            </a:r>
          </a:p>
          <a:p>
            <a:endParaRPr lang="de-DE" dirty="0" smtClean="0"/>
          </a:p>
          <a:p>
            <a:r>
              <a:rPr lang="de-DE" dirty="0" smtClean="0"/>
              <a:t>DIN-Standard 31644 </a:t>
            </a:r>
            <a:r>
              <a:rPr lang="de-DE" dirty="0" err="1" smtClean="0"/>
              <a:t>and</a:t>
            </a:r>
            <a:r>
              <a:rPr lang="de-DE" dirty="0" smtClean="0"/>
              <a:t> nestor-</a:t>
            </a:r>
            <a:r>
              <a:rPr lang="de-DE" dirty="0" err="1" smtClean="0"/>
              <a:t>certification</a:t>
            </a:r>
            <a:endParaRPr lang="de-DE" dirty="0"/>
          </a:p>
        </p:txBody>
      </p:sp>
      <p:sp>
        <p:nvSpPr>
          <p:cNvPr id="4" name="Fußzeilenplatzhalter 3"/>
          <p:cNvSpPr>
            <a:spLocks noGrp="1"/>
          </p:cNvSpPr>
          <p:nvPr>
            <p:ph type="ftr" sz="quarter" idx="10"/>
          </p:nvPr>
        </p:nvSpPr>
        <p:spPr/>
        <p:txBody>
          <a:bodyPr/>
          <a:lstStyle/>
          <a:p>
            <a:pPr>
              <a:defRPr/>
            </a:pPr>
            <a:fld id="{8D6B172C-FD22-491F-AFE1-1BF0CA015C50}" type="slidenum">
              <a:rPr lang="de-DE" smtClean="0"/>
              <a:pPr>
                <a:defRPr/>
              </a:pPr>
              <a:t>2</a:t>
            </a:fld>
            <a:r>
              <a:rPr lang="de-DE" smtClean="0"/>
              <a:t>    </a:t>
            </a:r>
            <a:endParaRPr lang="de-DE"/>
          </a:p>
        </p:txBody>
      </p:sp>
    </p:spTree>
  </p:cSld>
  <p:clrMapOvr>
    <a:masterClrMapping/>
  </p:clrMapOvr>
  <p:transition>
    <p:pull dir="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err="1" smtClean="0"/>
              <a:t>Trusted</a:t>
            </a:r>
            <a:r>
              <a:rPr lang="de-DE" dirty="0" smtClean="0"/>
              <a:t> Traditional Archives</a:t>
            </a:r>
            <a:endParaRPr lang="de-DE" dirty="0"/>
          </a:p>
        </p:txBody>
      </p:sp>
      <p:sp>
        <p:nvSpPr>
          <p:cNvPr id="3" name="Inhaltsplatzhalter 2"/>
          <p:cNvSpPr>
            <a:spLocks noGrp="1"/>
          </p:cNvSpPr>
          <p:nvPr>
            <p:ph idx="1"/>
          </p:nvPr>
        </p:nvSpPr>
        <p:spPr/>
        <p:txBody>
          <a:bodyPr/>
          <a:lstStyle/>
          <a:p>
            <a:r>
              <a:rPr lang="de-DE" dirty="0" smtClean="0"/>
              <a:t>Archives </a:t>
            </a:r>
            <a:r>
              <a:rPr lang="de-DE" dirty="0" err="1" smtClean="0"/>
              <a:t>were</a:t>
            </a:r>
            <a:r>
              <a:rPr lang="de-DE" dirty="0" smtClean="0"/>
              <a:t> </a:t>
            </a:r>
            <a:r>
              <a:rPr lang="de-DE" dirty="0" err="1" smtClean="0"/>
              <a:t>old</a:t>
            </a:r>
            <a:r>
              <a:rPr lang="de-DE" dirty="0" smtClean="0"/>
              <a:t> </a:t>
            </a:r>
            <a:r>
              <a:rPr lang="de-DE" dirty="0" err="1" smtClean="0"/>
              <a:t>and</a:t>
            </a:r>
            <a:r>
              <a:rPr lang="de-DE" dirty="0" smtClean="0"/>
              <a:t> </a:t>
            </a:r>
            <a:r>
              <a:rPr lang="de-DE" dirty="0" err="1" smtClean="0"/>
              <a:t>hence</a:t>
            </a:r>
            <a:r>
              <a:rPr lang="de-DE" dirty="0" smtClean="0"/>
              <a:t> </a:t>
            </a:r>
            <a:r>
              <a:rPr lang="de-DE" dirty="0" err="1" smtClean="0"/>
              <a:t>trustworthy</a:t>
            </a:r>
            <a:r>
              <a:rPr lang="de-DE" dirty="0" smtClean="0"/>
              <a:t>.</a:t>
            </a:r>
          </a:p>
          <a:p>
            <a:pPr lvl="1"/>
            <a:r>
              <a:rPr lang="de-DE" dirty="0" smtClean="0">
                <a:solidFill>
                  <a:srgbClr val="0070C0"/>
                </a:solidFill>
              </a:rPr>
              <a:t>„Can I </a:t>
            </a:r>
            <a:r>
              <a:rPr lang="de-DE" dirty="0" err="1" smtClean="0">
                <a:solidFill>
                  <a:srgbClr val="0070C0"/>
                </a:solidFill>
              </a:rPr>
              <a:t>trust</a:t>
            </a:r>
            <a:r>
              <a:rPr lang="de-DE" dirty="0" smtClean="0">
                <a:solidFill>
                  <a:srgbClr val="0070C0"/>
                </a:solidFill>
              </a:rPr>
              <a:t> </a:t>
            </a:r>
            <a:r>
              <a:rPr lang="de-DE" dirty="0" err="1" smtClean="0">
                <a:solidFill>
                  <a:srgbClr val="0070C0"/>
                </a:solidFill>
              </a:rPr>
              <a:t>the</a:t>
            </a:r>
            <a:r>
              <a:rPr lang="de-DE" dirty="0" smtClean="0">
                <a:solidFill>
                  <a:srgbClr val="0070C0"/>
                </a:solidFill>
              </a:rPr>
              <a:t> </a:t>
            </a:r>
            <a:r>
              <a:rPr lang="de-DE" dirty="0" err="1" smtClean="0">
                <a:solidFill>
                  <a:srgbClr val="0070C0"/>
                </a:solidFill>
              </a:rPr>
              <a:t>archive</a:t>
            </a:r>
            <a:r>
              <a:rPr lang="de-DE" dirty="0" smtClean="0">
                <a:solidFill>
                  <a:srgbClr val="0070C0"/>
                </a:solidFill>
              </a:rPr>
              <a:t>?“ </a:t>
            </a:r>
            <a:r>
              <a:rPr lang="de-DE" dirty="0" smtClean="0"/>
              <a:t>&gt;&gt;&gt; </a:t>
            </a:r>
            <a:br>
              <a:rPr lang="de-DE" dirty="0" smtClean="0"/>
            </a:br>
            <a:r>
              <a:rPr lang="de-DE" dirty="0" err="1" smtClean="0"/>
              <a:t>Ius</a:t>
            </a:r>
            <a:r>
              <a:rPr lang="de-DE" dirty="0" smtClean="0"/>
              <a:t> </a:t>
            </a:r>
            <a:r>
              <a:rPr lang="de-DE" dirty="0" err="1" smtClean="0"/>
              <a:t>archivi</a:t>
            </a:r>
            <a:r>
              <a:rPr lang="de-DE" dirty="0" smtClean="0"/>
              <a:t>/</a:t>
            </a:r>
            <a:r>
              <a:rPr lang="de-DE" dirty="0" err="1" smtClean="0"/>
              <a:t>concept</a:t>
            </a:r>
            <a:r>
              <a:rPr lang="de-DE" dirty="0" smtClean="0"/>
              <a:t> </a:t>
            </a:r>
            <a:r>
              <a:rPr lang="de-DE" dirty="0" err="1" smtClean="0"/>
              <a:t>of</a:t>
            </a:r>
            <a:r>
              <a:rPr lang="de-DE" dirty="0" smtClean="0"/>
              <a:t> </a:t>
            </a:r>
            <a:r>
              <a:rPr lang="de-DE" dirty="0" err="1" smtClean="0"/>
              <a:t>unbroken</a:t>
            </a:r>
            <a:r>
              <a:rPr lang="de-DE" dirty="0" smtClean="0"/>
              <a:t> </a:t>
            </a:r>
            <a:r>
              <a:rPr lang="de-DE" dirty="0" err="1" smtClean="0"/>
              <a:t>custody</a:t>
            </a:r>
            <a:r>
              <a:rPr lang="de-DE" dirty="0" smtClean="0"/>
              <a:t> (</a:t>
            </a:r>
            <a:r>
              <a:rPr lang="de-DE" dirty="0" err="1" smtClean="0"/>
              <a:t>jurisprudence</a:t>
            </a:r>
            <a:r>
              <a:rPr lang="de-DE" dirty="0" smtClean="0"/>
              <a:t>)</a:t>
            </a:r>
          </a:p>
          <a:p>
            <a:endParaRPr lang="de-DE" dirty="0" smtClean="0"/>
          </a:p>
          <a:p>
            <a:r>
              <a:rPr lang="de-DE" dirty="0" smtClean="0"/>
              <a:t>Archival </a:t>
            </a:r>
            <a:r>
              <a:rPr lang="de-DE" dirty="0" err="1" smtClean="0"/>
              <a:t>objects</a:t>
            </a:r>
            <a:r>
              <a:rPr lang="de-DE" dirty="0" smtClean="0"/>
              <a:t> </a:t>
            </a:r>
            <a:r>
              <a:rPr lang="de-DE" dirty="0" err="1" smtClean="0"/>
              <a:t>were</a:t>
            </a:r>
            <a:r>
              <a:rPr lang="de-DE" dirty="0" smtClean="0"/>
              <a:t> </a:t>
            </a:r>
            <a:r>
              <a:rPr lang="de-DE" dirty="0" err="1" smtClean="0"/>
              <a:t>regarded</a:t>
            </a:r>
            <a:r>
              <a:rPr lang="de-DE" dirty="0" smtClean="0"/>
              <a:t> </a:t>
            </a:r>
            <a:r>
              <a:rPr lang="de-DE" dirty="0" err="1" smtClean="0"/>
              <a:t>as</a:t>
            </a:r>
            <a:r>
              <a:rPr lang="de-DE" dirty="0" smtClean="0"/>
              <a:t> </a:t>
            </a:r>
            <a:r>
              <a:rPr lang="de-DE" dirty="0" err="1" smtClean="0"/>
              <a:t>authentic</a:t>
            </a:r>
            <a:r>
              <a:rPr lang="de-DE" dirty="0" smtClean="0"/>
              <a:t>.</a:t>
            </a:r>
          </a:p>
          <a:p>
            <a:pPr lvl="1"/>
            <a:r>
              <a:rPr lang="de-DE" dirty="0" smtClean="0">
                <a:solidFill>
                  <a:srgbClr val="0070C0"/>
                </a:solidFill>
              </a:rPr>
              <a:t>„Are </a:t>
            </a:r>
            <a:r>
              <a:rPr lang="de-DE" dirty="0" err="1" smtClean="0">
                <a:solidFill>
                  <a:srgbClr val="0070C0"/>
                </a:solidFill>
              </a:rPr>
              <a:t>the</a:t>
            </a:r>
            <a:r>
              <a:rPr lang="de-DE" dirty="0" smtClean="0">
                <a:solidFill>
                  <a:srgbClr val="0070C0"/>
                </a:solidFill>
              </a:rPr>
              <a:t> </a:t>
            </a:r>
            <a:r>
              <a:rPr lang="de-DE" dirty="0" err="1" smtClean="0">
                <a:solidFill>
                  <a:srgbClr val="0070C0"/>
                </a:solidFill>
              </a:rPr>
              <a:t>objects</a:t>
            </a:r>
            <a:r>
              <a:rPr lang="de-DE" dirty="0" smtClean="0">
                <a:solidFill>
                  <a:srgbClr val="0070C0"/>
                </a:solidFill>
              </a:rPr>
              <a:t> </a:t>
            </a:r>
            <a:r>
              <a:rPr lang="de-DE" dirty="0" err="1" smtClean="0">
                <a:solidFill>
                  <a:srgbClr val="0070C0"/>
                </a:solidFill>
              </a:rPr>
              <a:t>what</a:t>
            </a:r>
            <a:r>
              <a:rPr lang="de-DE" dirty="0" smtClean="0">
                <a:solidFill>
                  <a:srgbClr val="0070C0"/>
                </a:solidFill>
              </a:rPr>
              <a:t> </a:t>
            </a:r>
            <a:r>
              <a:rPr lang="de-DE" dirty="0" err="1" smtClean="0">
                <a:solidFill>
                  <a:srgbClr val="0070C0"/>
                </a:solidFill>
              </a:rPr>
              <a:t>they</a:t>
            </a:r>
            <a:r>
              <a:rPr lang="de-DE" dirty="0" smtClean="0">
                <a:solidFill>
                  <a:srgbClr val="0070C0"/>
                </a:solidFill>
              </a:rPr>
              <a:t> </a:t>
            </a:r>
            <a:r>
              <a:rPr lang="de-DE" dirty="0" err="1" smtClean="0">
                <a:solidFill>
                  <a:srgbClr val="0070C0"/>
                </a:solidFill>
              </a:rPr>
              <a:t>purport</a:t>
            </a:r>
            <a:r>
              <a:rPr lang="de-DE" dirty="0" smtClean="0">
                <a:solidFill>
                  <a:srgbClr val="0070C0"/>
                </a:solidFill>
              </a:rPr>
              <a:t> </a:t>
            </a:r>
            <a:r>
              <a:rPr lang="de-DE" dirty="0" err="1" smtClean="0">
                <a:solidFill>
                  <a:srgbClr val="0070C0"/>
                </a:solidFill>
              </a:rPr>
              <a:t>to</a:t>
            </a:r>
            <a:r>
              <a:rPr lang="de-DE" dirty="0" smtClean="0">
                <a:solidFill>
                  <a:srgbClr val="0070C0"/>
                </a:solidFill>
              </a:rPr>
              <a:t> </a:t>
            </a:r>
            <a:r>
              <a:rPr lang="de-DE" dirty="0" err="1" smtClean="0">
                <a:solidFill>
                  <a:srgbClr val="0070C0"/>
                </a:solidFill>
              </a:rPr>
              <a:t>be</a:t>
            </a:r>
            <a:r>
              <a:rPr lang="de-DE" dirty="0" smtClean="0">
                <a:solidFill>
                  <a:srgbClr val="0070C0"/>
                </a:solidFill>
              </a:rPr>
              <a:t>?“ </a:t>
            </a:r>
            <a:r>
              <a:rPr lang="de-DE" dirty="0" smtClean="0"/>
              <a:t>&gt;&gt;&gt; </a:t>
            </a:r>
            <a:r>
              <a:rPr lang="de-DE" dirty="0" err="1" smtClean="0"/>
              <a:t>Examination</a:t>
            </a:r>
            <a:r>
              <a:rPr lang="de-DE" dirty="0" smtClean="0"/>
              <a:t> </a:t>
            </a:r>
            <a:r>
              <a:rPr lang="de-DE" dirty="0" err="1" smtClean="0"/>
              <a:t>of</a:t>
            </a:r>
            <a:r>
              <a:rPr lang="de-DE" dirty="0" smtClean="0"/>
              <a:t> </a:t>
            </a:r>
            <a:r>
              <a:rPr lang="de-DE" dirty="0" err="1" smtClean="0"/>
              <a:t>data</a:t>
            </a:r>
            <a:r>
              <a:rPr lang="de-DE" dirty="0" smtClean="0"/>
              <a:t> </a:t>
            </a:r>
            <a:r>
              <a:rPr lang="de-DE" dirty="0" err="1" smtClean="0"/>
              <a:t>carrier</a:t>
            </a:r>
            <a:r>
              <a:rPr lang="de-DE" dirty="0" smtClean="0"/>
              <a:t> </a:t>
            </a:r>
            <a:r>
              <a:rPr lang="de-DE" dirty="0" err="1" smtClean="0"/>
              <a:t>and</a:t>
            </a:r>
            <a:r>
              <a:rPr lang="de-DE" dirty="0" smtClean="0"/>
              <a:t> </a:t>
            </a:r>
            <a:r>
              <a:rPr lang="de-DE" dirty="0" err="1" smtClean="0"/>
              <a:t>information</a:t>
            </a:r>
            <a:r>
              <a:rPr lang="de-DE" dirty="0" smtClean="0"/>
              <a:t> (</a:t>
            </a:r>
            <a:r>
              <a:rPr lang="de-DE" dirty="0" err="1" smtClean="0"/>
              <a:t>diplomatics</a:t>
            </a:r>
            <a:r>
              <a:rPr lang="de-DE" dirty="0" smtClean="0"/>
              <a:t>)</a:t>
            </a:r>
            <a:endParaRPr lang="de-DE" dirty="0"/>
          </a:p>
        </p:txBody>
      </p:sp>
      <p:sp>
        <p:nvSpPr>
          <p:cNvPr id="4" name="Fußzeilenplatzhalter 3"/>
          <p:cNvSpPr>
            <a:spLocks noGrp="1"/>
          </p:cNvSpPr>
          <p:nvPr>
            <p:ph type="ftr" sz="quarter" idx="10"/>
          </p:nvPr>
        </p:nvSpPr>
        <p:spPr/>
        <p:txBody>
          <a:bodyPr/>
          <a:lstStyle/>
          <a:p>
            <a:pPr>
              <a:defRPr/>
            </a:pPr>
            <a:fld id="{8D6B172C-FD22-491F-AFE1-1BF0CA015C50}" type="slidenum">
              <a:rPr lang="de-DE" smtClean="0"/>
              <a:pPr>
                <a:defRPr/>
              </a:pPr>
              <a:t>3</a:t>
            </a:fld>
            <a:r>
              <a:rPr lang="de-DE" smtClean="0"/>
              <a:t>    </a:t>
            </a:r>
            <a:endParaRPr lang="de-DE"/>
          </a:p>
        </p:txBody>
      </p:sp>
    </p:spTree>
  </p:cSld>
  <p:clrMapOvr>
    <a:masterClrMapping/>
  </p:clrMapOvr>
  <p:transition>
    <p:pull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err="1" smtClean="0"/>
              <a:t>Trusted</a:t>
            </a:r>
            <a:r>
              <a:rPr lang="de-DE" dirty="0" smtClean="0"/>
              <a:t> Digital Archives?</a:t>
            </a:r>
            <a:endParaRPr lang="de-DE" dirty="0"/>
          </a:p>
        </p:txBody>
      </p:sp>
      <p:sp>
        <p:nvSpPr>
          <p:cNvPr id="3" name="Inhaltsplatzhalter 2"/>
          <p:cNvSpPr>
            <a:spLocks noGrp="1"/>
          </p:cNvSpPr>
          <p:nvPr>
            <p:ph idx="1"/>
          </p:nvPr>
        </p:nvSpPr>
        <p:spPr/>
        <p:txBody>
          <a:bodyPr/>
          <a:lstStyle/>
          <a:p>
            <a:r>
              <a:rPr lang="de-DE" dirty="0" smtClean="0"/>
              <a:t>Archives </a:t>
            </a:r>
            <a:r>
              <a:rPr lang="de-DE" dirty="0" err="1" smtClean="0">
                <a:solidFill>
                  <a:srgbClr val="00B050"/>
                </a:solidFill>
              </a:rPr>
              <a:t>are</a:t>
            </a:r>
            <a:r>
              <a:rPr lang="de-DE" dirty="0" smtClean="0">
                <a:solidFill>
                  <a:srgbClr val="00B050"/>
                </a:solidFill>
              </a:rPr>
              <a:t> </a:t>
            </a:r>
            <a:r>
              <a:rPr lang="de-DE" dirty="0" err="1" smtClean="0">
                <a:solidFill>
                  <a:srgbClr val="00B050"/>
                </a:solidFill>
              </a:rPr>
              <a:t>young</a:t>
            </a:r>
            <a:r>
              <a:rPr lang="de-DE" dirty="0" smtClean="0">
                <a:solidFill>
                  <a:srgbClr val="00B050"/>
                </a:solidFill>
              </a:rPr>
              <a:t> </a:t>
            </a:r>
            <a:r>
              <a:rPr lang="de-DE" strike="sngStrike" dirty="0" err="1" smtClean="0">
                <a:solidFill>
                  <a:srgbClr val="FF0000"/>
                </a:solidFill>
              </a:rPr>
              <a:t>were</a:t>
            </a:r>
            <a:r>
              <a:rPr lang="de-DE" strike="sngStrike" dirty="0" smtClean="0">
                <a:solidFill>
                  <a:srgbClr val="FF0000"/>
                </a:solidFill>
              </a:rPr>
              <a:t> </a:t>
            </a:r>
            <a:r>
              <a:rPr lang="de-DE" strike="sngStrike" dirty="0" err="1" smtClean="0">
                <a:solidFill>
                  <a:srgbClr val="FF0000"/>
                </a:solidFill>
              </a:rPr>
              <a:t>old</a:t>
            </a:r>
            <a:r>
              <a:rPr lang="de-DE" strike="sngStrike" dirty="0" smtClean="0">
                <a:solidFill>
                  <a:srgbClr val="FF0000"/>
                </a:solidFill>
              </a:rPr>
              <a:t> </a:t>
            </a:r>
            <a:r>
              <a:rPr lang="de-DE" strike="sngStrike" dirty="0" err="1" smtClean="0">
                <a:solidFill>
                  <a:srgbClr val="FF0000"/>
                </a:solidFill>
              </a:rPr>
              <a:t>and</a:t>
            </a:r>
            <a:r>
              <a:rPr lang="de-DE" strike="sngStrike" dirty="0" smtClean="0">
                <a:solidFill>
                  <a:srgbClr val="FF0000"/>
                </a:solidFill>
              </a:rPr>
              <a:t> </a:t>
            </a:r>
            <a:r>
              <a:rPr lang="de-DE" strike="sngStrike" dirty="0" err="1" smtClean="0">
                <a:solidFill>
                  <a:srgbClr val="FF0000"/>
                </a:solidFill>
              </a:rPr>
              <a:t>hence</a:t>
            </a:r>
            <a:r>
              <a:rPr lang="de-DE" strike="sngStrike" dirty="0" smtClean="0">
                <a:solidFill>
                  <a:srgbClr val="FF0000"/>
                </a:solidFill>
              </a:rPr>
              <a:t> </a:t>
            </a:r>
            <a:r>
              <a:rPr lang="de-DE" strike="sngStrike" dirty="0" err="1" smtClean="0">
                <a:solidFill>
                  <a:srgbClr val="FF0000"/>
                </a:solidFill>
              </a:rPr>
              <a:t>trustworthy</a:t>
            </a:r>
            <a:r>
              <a:rPr lang="de-DE" dirty="0" smtClean="0"/>
              <a:t>.</a:t>
            </a:r>
          </a:p>
          <a:p>
            <a:pPr lvl="1"/>
            <a:r>
              <a:rPr lang="de-DE" dirty="0" smtClean="0">
                <a:solidFill>
                  <a:srgbClr val="0070C0"/>
                </a:solidFill>
              </a:rPr>
              <a:t>„Can I </a:t>
            </a:r>
            <a:r>
              <a:rPr lang="de-DE" dirty="0" err="1" smtClean="0">
                <a:solidFill>
                  <a:srgbClr val="0070C0"/>
                </a:solidFill>
              </a:rPr>
              <a:t>trust</a:t>
            </a:r>
            <a:r>
              <a:rPr lang="de-DE" dirty="0" smtClean="0">
                <a:solidFill>
                  <a:srgbClr val="0070C0"/>
                </a:solidFill>
              </a:rPr>
              <a:t> </a:t>
            </a:r>
            <a:r>
              <a:rPr lang="de-DE" dirty="0" err="1" smtClean="0">
                <a:solidFill>
                  <a:srgbClr val="0070C0"/>
                </a:solidFill>
              </a:rPr>
              <a:t>the</a:t>
            </a:r>
            <a:r>
              <a:rPr lang="de-DE" dirty="0" smtClean="0">
                <a:solidFill>
                  <a:srgbClr val="0070C0"/>
                </a:solidFill>
              </a:rPr>
              <a:t> </a:t>
            </a:r>
            <a:r>
              <a:rPr lang="de-DE" dirty="0" err="1" smtClean="0">
                <a:solidFill>
                  <a:srgbClr val="0070C0"/>
                </a:solidFill>
              </a:rPr>
              <a:t>archive</a:t>
            </a:r>
            <a:r>
              <a:rPr lang="de-DE" dirty="0" smtClean="0">
                <a:solidFill>
                  <a:srgbClr val="0070C0"/>
                </a:solidFill>
              </a:rPr>
              <a:t>?“ </a:t>
            </a:r>
            <a:r>
              <a:rPr lang="de-DE" dirty="0" smtClean="0"/>
              <a:t>&gt;&gt;&gt; </a:t>
            </a:r>
            <a:br>
              <a:rPr lang="de-DE" dirty="0" smtClean="0"/>
            </a:br>
            <a:r>
              <a:rPr lang="de-DE" strike="sngStrike" dirty="0" err="1" smtClean="0">
                <a:solidFill>
                  <a:srgbClr val="FF0000"/>
                </a:solidFill>
              </a:rPr>
              <a:t>Ius</a:t>
            </a:r>
            <a:r>
              <a:rPr lang="de-DE" strike="sngStrike" dirty="0" smtClean="0">
                <a:solidFill>
                  <a:srgbClr val="FF0000"/>
                </a:solidFill>
              </a:rPr>
              <a:t> </a:t>
            </a:r>
            <a:r>
              <a:rPr lang="de-DE" strike="sngStrike" dirty="0" err="1" smtClean="0">
                <a:solidFill>
                  <a:srgbClr val="FF0000"/>
                </a:solidFill>
              </a:rPr>
              <a:t>archivi</a:t>
            </a:r>
            <a:r>
              <a:rPr lang="de-DE" strike="sngStrike" dirty="0" smtClean="0">
                <a:solidFill>
                  <a:srgbClr val="FF0000"/>
                </a:solidFill>
              </a:rPr>
              <a:t>/</a:t>
            </a:r>
            <a:r>
              <a:rPr lang="de-DE" strike="sngStrike" dirty="0" err="1" smtClean="0">
                <a:solidFill>
                  <a:srgbClr val="FF0000"/>
                </a:solidFill>
              </a:rPr>
              <a:t>concept</a:t>
            </a:r>
            <a:r>
              <a:rPr lang="de-DE" strike="sngStrike" dirty="0" smtClean="0">
                <a:solidFill>
                  <a:srgbClr val="FF0000"/>
                </a:solidFill>
              </a:rPr>
              <a:t> </a:t>
            </a:r>
            <a:r>
              <a:rPr lang="de-DE" strike="sngStrike" dirty="0" err="1" smtClean="0">
                <a:solidFill>
                  <a:srgbClr val="FF0000"/>
                </a:solidFill>
              </a:rPr>
              <a:t>of</a:t>
            </a:r>
            <a:r>
              <a:rPr lang="de-DE" strike="sngStrike" dirty="0" smtClean="0">
                <a:solidFill>
                  <a:srgbClr val="FF0000"/>
                </a:solidFill>
              </a:rPr>
              <a:t> </a:t>
            </a:r>
            <a:r>
              <a:rPr lang="de-DE" strike="sngStrike" dirty="0" err="1" smtClean="0">
                <a:solidFill>
                  <a:srgbClr val="FF0000"/>
                </a:solidFill>
              </a:rPr>
              <a:t>unbroken</a:t>
            </a:r>
            <a:r>
              <a:rPr lang="de-DE" strike="sngStrike" dirty="0" smtClean="0">
                <a:solidFill>
                  <a:srgbClr val="FF0000"/>
                </a:solidFill>
              </a:rPr>
              <a:t> </a:t>
            </a:r>
            <a:r>
              <a:rPr lang="de-DE" strike="sngStrike" dirty="0" err="1" smtClean="0">
                <a:solidFill>
                  <a:srgbClr val="FF0000"/>
                </a:solidFill>
              </a:rPr>
              <a:t>custody</a:t>
            </a:r>
            <a:r>
              <a:rPr lang="de-DE" strike="sngStrike" dirty="0" smtClean="0">
                <a:solidFill>
                  <a:srgbClr val="FF0000"/>
                </a:solidFill>
              </a:rPr>
              <a:t> (</a:t>
            </a:r>
            <a:r>
              <a:rPr lang="de-DE" strike="sngStrike" dirty="0" err="1" smtClean="0">
                <a:solidFill>
                  <a:srgbClr val="FF0000"/>
                </a:solidFill>
              </a:rPr>
              <a:t>jurisprudence</a:t>
            </a:r>
            <a:r>
              <a:rPr lang="de-DE" strike="sngStrike" dirty="0" smtClean="0">
                <a:solidFill>
                  <a:srgbClr val="FF0000"/>
                </a:solidFill>
              </a:rPr>
              <a:t>)</a:t>
            </a:r>
          </a:p>
          <a:p>
            <a:endParaRPr lang="de-DE" dirty="0" smtClean="0"/>
          </a:p>
          <a:p>
            <a:r>
              <a:rPr lang="de-DE" dirty="0" smtClean="0"/>
              <a:t>Archival </a:t>
            </a:r>
            <a:r>
              <a:rPr lang="de-DE" dirty="0" err="1" smtClean="0"/>
              <a:t>objects</a:t>
            </a:r>
            <a:r>
              <a:rPr lang="de-DE" dirty="0" smtClean="0"/>
              <a:t> </a:t>
            </a:r>
            <a:r>
              <a:rPr lang="de-DE" dirty="0" err="1" smtClean="0"/>
              <a:t>were</a:t>
            </a:r>
            <a:r>
              <a:rPr lang="de-DE" dirty="0" smtClean="0"/>
              <a:t> </a:t>
            </a:r>
            <a:r>
              <a:rPr lang="de-DE" dirty="0" err="1" smtClean="0"/>
              <a:t>regarded</a:t>
            </a:r>
            <a:r>
              <a:rPr lang="de-DE" dirty="0" smtClean="0"/>
              <a:t> </a:t>
            </a:r>
            <a:r>
              <a:rPr lang="de-DE" dirty="0" err="1" smtClean="0"/>
              <a:t>as</a:t>
            </a:r>
            <a:r>
              <a:rPr lang="de-DE" dirty="0" smtClean="0"/>
              <a:t> </a:t>
            </a:r>
            <a:r>
              <a:rPr lang="de-DE" dirty="0" err="1" smtClean="0"/>
              <a:t>authentic</a:t>
            </a:r>
            <a:r>
              <a:rPr lang="de-DE" dirty="0" smtClean="0"/>
              <a:t>.</a:t>
            </a:r>
          </a:p>
          <a:p>
            <a:pPr lvl="1"/>
            <a:r>
              <a:rPr lang="de-DE" dirty="0" smtClean="0">
                <a:solidFill>
                  <a:srgbClr val="0070C0"/>
                </a:solidFill>
              </a:rPr>
              <a:t>„Are </a:t>
            </a:r>
            <a:r>
              <a:rPr lang="de-DE" dirty="0" err="1" smtClean="0">
                <a:solidFill>
                  <a:srgbClr val="0070C0"/>
                </a:solidFill>
              </a:rPr>
              <a:t>the</a:t>
            </a:r>
            <a:r>
              <a:rPr lang="de-DE" dirty="0" smtClean="0">
                <a:solidFill>
                  <a:srgbClr val="0070C0"/>
                </a:solidFill>
              </a:rPr>
              <a:t> </a:t>
            </a:r>
            <a:r>
              <a:rPr lang="de-DE" dirty="0" err="1" smtClean="0">
                <a:solidFill>
                  <a:srgbClr val="0070C0"/>
                </a:solidFill>
              </a:rPr>
              <a:t>objects</a:t>
            </a:r>
            <a:r>
              <a:rPr lang="de-DE" dirty="0" smtClean="0">
                <a:solidFill>
                  <a:srgbClr val="0070C0"/>
                </a:solidFill>
              </a:rPr>
              <a:t> </a:t>
            </a:r>
            <a:r>
              <a:rPr lang="de-DE" dirty="0" err="1" smtClean="0">
                <a:solidFill>
                  <a:srgbClr val="0070C0"/>
                </a:solidFill>
              </a:rPr>
              <a:t>what</a:t>
            </a:r>
            <a:r>
              <a:rPr lang="de-DE" dirty="0" smtClean="0">
                <a:solidFill>
                  <a:srgbClr val="0070C0"/>
                </a:solidFill>
              </a:rPr>
              <a:t> </a:t>
            </a:r>
            <a:r>
              <a:rPr lang="de-DE" dirty="0" err="1" smtClean="0">
                <a:solidFill>
                  <a:srgbClr val="0070C0"/>
                </a:solidFill>
              </a:rPr>
              <a:t>they</a:t>
            </a:r>
            <a:r>
              <a:rPr lang="de-DE" dirty="0" smtClean="0">
                <a:solidFill>
                  <a:srgbClr val="0070C0"/>
                </a:solidFill>
              </a:rPr>
              <a:t> </a:t>
            </a:r>
            <a:r>
              <a:rPr lang="de-DE" dirty="0" err="1" smtClean="0">
                <a:solidFill>
                  <a:srgbClr val="0070C0"/>
                </a:solidFill>
              </a:rPr>
              <a:t>purport</a:t>
            </a:r>
            <a:r>
              <a:rPr lang="de-DE" dirty="0" smtClean="0">
                <a:solidFill>
                  <a:srgbClr val="0070C0"/>
                </a:solidFill>
              </a:rPr>
              <a:t> </a:t>
            </a:r>
            <a:r>
              <a:rPr lang="de-DE" dirty="0" err="1" smtClean="0">
                <a:solidFill>
                  <a:srgbClr val="0070C0"/>
                </a:solidFill>
              </a:rPr>
              <a:t>to</a:t>
            </a:r>
            <a:r>
              <a:rPr lang="de-DE" dirty="0" smtClean="0">
                <a:solidFill>
                  <a:srgbClr val="0070C0"/>
                </a:solidFill>
              </a:rPr>
              <a:t> </a:t>
            </a:r>
            <a:r>
              <a:rPr lang="de-DE" dirty="0" err="1" smtClean="0">
                <a:solidFill>
                  <a:srgbClr val="0070C0"/>
                </a:solidFill>
              </a:rPr>
              <a:t>be</a:t>
            </a:r>
            <a:r>
              <a:rPr lang="de-DE" dirty="0" smtClean="0">
                <a:solidFill>
                  <a:srgbClr val="0070C0"/>
                </a:solidFill>
              </a:rPr>
              <a:t>?“ </a:t>
            </a:r>
            <a:r>
              <a:rPr lang="de-DE" dirty="0" smtClean="0"/>
              <a:t>&gt;&gt;&gt; </a:t>
            </a:r>
            <a:r>
              <a:rPr lang="de-DE" dirty="0" err="1" smtClean="0"/>
              <a:t>Examination</a:t>
            </a:r>
            <a:r>
              <a:rPr lang="de-DE" dirty="0" smtClean="0"/>
              <a:t> </a:t>
            </a:r>
            <a:r>
              <a:rPr lang="de-DE" dirty="0" err="1" smtClean="0"/>
              <a:t>of</a:t>
            </a:r>
            <a:r>
              <a:rPr lang="de-DE" dirty="0" smtClean="0"/>
              <a:t> </a:t>
            </a:r>
            <a:r>
              <a:rPr lang="de-DE" strike="sngStrike" dirty="0" err="1" smtClean="0">
                <a:solidFill>
                  <a:srgbClr val="FF0000"/>
                </a:solidFill>
              </a:rPr>
              <a:t>data</a:t>
            </a:r>
            <a:r>
              <a:rPr lang="de-DE" strike="sngStrike" dirty="0" smtClean="0">
                <a:solidFill>
                  <a:srgbClr val="FF0000"/>
                </a:solidFill>
              </a:rPr>
              <a:t> </a:t>
            </a:r>
            <a:r>
              <a:rPr lang="de-DE" strike="sngStrike" dirty="0" err="1" smtClean="0">
                <a:solidFill>
                  <a:srgbClr val="FF0000"/>
                </a:solidFill>
              </a:rPr>
              <a:t>carrier</a:t>
            </a:r>
            <a:r>
              <a:rPr lang="de-DE" strike="sngStrike" dirty="0" smtClean="0">
                <a:solidFill>
                  <a:srgbClr val="FF0000"/>
                </a:solidFill>
              </a:rPr>
              <a:t> </a:t>
            </a:r>
            <a:r>
              <a:rPr lang="de-DE" strike="sngStrike" dirty="0" err="1" smtClean="0">
                <a:solidFill>
                  <a:srgbClr val="FF0000"/>
                </a:solidFill>
              </a:rPr>
              <a:t>and</a:t>
            </a:r>
            <a:r>
              <a:rPr lang="de-DE" strike="sngStrike" dirty="0" smtClean="0">
                <a:solidFill>
                  <a:srgbClr val="FF0000"/>
                </a:solidFill>
              </a:rPr>
              <a:t> </a:t>
            </a:r>
            <a:r>
              <a:rPr lang="de-DE" dirty="0" err="1" smtClean="0"/>
              <a:t>information</a:t>
            </a:r>
            <a:r>
              <a:rPr lang="de-DE" dirty="0" smtClean="0"/>
              <a:t> (</a:t>
            </a:r>
            <a:r>
              <a:rPr lang="de-DE" dirty="0" err="1" smtClean="0"/>
              <a:t>diplomatics</a:t>
            </a:r>
            <a:r>
              <a:rPr lang="de-DE" dirty="0" smtClean="0"/>
              <a:t>)</a:t>
            </a:r>
            <a:endParaRPr lang="de-DE" dirty="0"/>
          </a:p>
        </p:txBody>
      </p:sp>
      <p:sp>
        <p:nvSpPr>
          <p:cNvPr id="4" name="Fußzeilenplatzhalter 3"/>
          <p:cNvSpPr>
            <a:spLocks noGrp="1"/>
          </p:cNvSpPr>
          <p:nvPr>
            <p:ph type="ftr" sz="quarter" idx="10"/>
          </p:nvPr>
        </p:nvSpPr>
        <p:spPr/>
        <p:txBody>
          <a:bodyPr/>
          <a:lstStyle/>
          <a:p>
            <a:pPr>
              <a:defRPr/>
            </a:pPr>
            <a:fld id="{8D6B172C-FD22-491F-AFE1-1BF0CA015C50}" type="slidenum">
              <a:rPr lang="de-DE" smtClean="0"/>
              <a:pPr>
                <a:defRPr/>
              </a:pPr>
              <a:t>4</a:t>
            </a:fld>
            <a:r>
              <a:rPr lang="de-DE" smtClean="0"/>
              <a:t>    </a:t>
            </a:r>
            <a:endParaRPr lang="de-DE"/>
          </a:p>
        </p:txBody>
      </p:sp>
    </p:spTree>
  </p:cSld>
  <p:clrMapOvr>
    <a:masterClrMapping/>
  </p:clrMapOvr>
  <p:transition>
    <p:pull dir="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85800" y="333375"/>
            <a:ext cx="8062664" cy="1143000"/>
          </a:xfrm>
        </p:spPr>
        <p:txBody>
          <a:bodyPr/>
          <a:lstStyle/>
          <a:p>
            <a:r>
              <a:rPr lang="en-US" dirty="0" smtClean="0"/>
              <a:t>Report of the Task Force on Archiving of Digital Information (1995)</a:t>
            </a:r>
            <a:endParaRPr lang="de-DE" dirty="0"/>
          </a:p>
        </p:txBody>
      </p:sp>
      <p:sp>
        <p:nvSpPr>
          <p:cNvPr id="3" name="Inhaltsplatzhalter 2"/>
          <p:cNvSpPr>
            <a:spLocks noGrp="1"/>
          </p:cNvSpPr>
          <p:nvPr>
            <p:ph idx="1"/>
          </p:nvPr>
        </p:nvSpPr>
        <p:spPr>
          <a:xfrm>
            <a:off x="685800" y="1828800"/>
            <a:ext cx="7918648" cy="3276600"/>
          </a:xfrm>
        </p:spPr>
        <p:txBody>
          <a:bodyPr/>
          <a:lstStyle/>
          <a:p>
            <a:r>
              <a:rPr lang="en-US" dirty="0" smtClean="0"/>
              <a:t>“Repositories claiming to serve an archival function must be able to prove that they are who they say they are by meeting or exceeding the standards and criteria of an independently-administered program for archival certification.”</a:t>
            </a:r>
          </a:p>
          <a:p>
            <a:endParaRPr lang="en-US" dirty="0" smtClean="0"/>
          </a:p>
          <a:p>
            <a:pPr>
              <a:buNone/>
            </a:pPr>
            <a:r>
              <a:rPr lang="en-US" dirty="0" smtClean="0"/>
              <a:t>    </a:t>
            </a:r>
            <a:r>
              <a:rPr lang="en-US" dirty="0" smtClean="0">
                <a:solidFill>
                  <a:srgbClr val="FF0000"/>
                </a:solidFill>
              </a:rPr>
              <a:t>Claiming trustworthiness by means of </a:t>
            </a:r>
            <a:r>
              <a:rPr lang="en-US" dirty="0" err="1" smtClean="0">
                <a:solidFill>
                  <a:srgbClr val="FF0000"/>
                </a:solidFill>
              </a:rPr>
              <a:t>diplomatics</a:t>
            </a:r>
            <a:r>
              <a:rPr lang="en-US" dirty="0" smtClean="0">
                <a:solidFill>
                  <a:srgbClr val="FF0000"/>
                </a:solidFill>
              </a:rPr>
              <a:t>.</a:t>
            </a:r>
          </a:p>
          <a:p>
            <a:pPr>
              <a:buNone/>
            </a:pPr>
            <a:endParaRPr lang="en-US" dirty="0" smtClean="0">
              <a:solidFill>
                <a:srgbClr val="FF0000"/>
              </a:solidFill>
            </a:endParaRPr>
          </a:p>
          <a:p>
            <a:pPr>
              <a:buNone/>
            </a:pPr>
            <a:r>
              <a:rPr lang="en-US" dirty="0" smtClean="0">
                <a:solidFill>
                  <a:srgbClr val="FF0000"/>
                </a:solidFill>
              </a:rPr>
              <a:t>	Any more questions about the authenticity of digital objects?</a:t>
            </a:r>
            <a:endParaRPr lang="de-DE" dirty="0">
              <a:solidFill>
                <a:srgbClr val="FF0000"/>
              </a:solidFill>
            </a:endParaRPr>
          </a:p>
        </p:txBody>
      </p:sp>
      <p:sp>
        <p:nvSpPr>
          <p:cNvPr id="4" name="Fußzeilenplatzhalter 3"/>
          <p:cNvSpPr>
            <a:spLocks noGrp="1"/>
          </p:cNvSpPr>
          <p:nvPr>
            <p:ph type="ftr" sz="quarter" idx="10"/>
          </p:nvPr>
        </p:nvSpPr>
        <p:spPr/>
        <p:txBody>
          <a:bodyPr/>
          <a:lstStyle/>
          <a:p>
            <a:pPr>
              <a:defRPr/>
            </a:pPr>
            <a:fld id="{8D6B172C-FD22-491F-AFE1-1BF0CA015C50}" type="slidenum">
              <a:rPr lang="de-DE" smtClean="0"/>
              <a:pPr>
                <a:defRPr/>
              </a:pPr>
              <a:t>5</a:t>
            </a:fld>
            <a:r>
              <a:rPr lang="de-DE" smtClean="0"/>
              <a:t>    </a:t>
            </a:r>
            <a:endParaRPr lang="de-DE"/>
          </a:p>
        </p:txBody>
      </p:sp>
    </p:spTree>
  </p:cSld>
  <p:clrMapOvr>
    <a:masterClrMapping/>
  </p:clrMapOvr>
  <p:transition>
    <p:pull dir="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The New </a:t>
            </a:r>
            <a:r>
              <a:rPr lang="de-DE" dirty="0" err="1" smtClean="0"/>
              <a:t>Landscape</a:t>
            </a:r>
            <a:endParaRPr lang="de-DE" dirty="0"/>
          </a:p>
        </p:txBody>
      </p:sp>
      <p:sp>
        <p:nvSpPr>
          <p:cNvPr id="3" name="Inhaltsplatzhalter 2"/>
          <p:cNvSpPr>
            <a:spLocks noGrp="1"/>
          </p:cNvSpPr>
          <p:nvPr>
            <p:ph idx="1"/>
          </p:nvPr>
        </p:nvSpPr>
        <p:spPr/>
        <p:txBody>
          <a:bodyPr/>
          <a:lstStyle/>
          <a:p>
            <a:r>
              <a:rPr lang="de-DE" dirty="0" smtClean="0"/>
              <a:t>All </a:t>
            </a:r>
            <a:r>
              <a:rPr lang="de-DE" dirty="0" err="1" smtClean="0"/>
              <a:t>users</a:t>
            </a:r>
            <a:r>
              <a:rPr lang="de-DE" dirty="0" smtClean="0"/>
              <a:t> </a:t>
            </a:r>
            <a:r>
              <a:rPr lang="de-DE" dirty="0" err="1" smtClean="0"/>
              <a:t>should</a:t>
            </a:r>
            <a:r>
              <a:rPr lang="de-DE" dirty="0" smtClean="0"/>
              <a:t> </a:t>
            </a:r>
            <a:r>
              <a:rPr lang="de-DE" dirty="0" err="1" smtClean="0"/>
              <a:t>get</a:t>
            </a:r>
            <a:r>
              <a:rPr lang="de-DE" dirty="0" smtClean="0"/>
              <a:t> </a:t>
            </a:r>
            <a:r>
              <a:rPr lang="de-DE" dirty="0" err="1" smtClean="0"/>
              <a:t>the</a:t>
            </a:r>
            <a:r>
              <a:rPr lang="de-DE" dirty="0" smtClean="0"/>
              <a:t> </a:t>
            </a:r>
            <a:r>
              <a:rPr lang="de-DE" dirty="0" err="1" smtClean="0"/>
              <a:t>opportunity</a:t>
            </a:r>
            <a:r>
              <a:rPr lang="de-DE" dirty="0" smtClean="0"/>
              <a:t> </a:t>
            </a:r>
            <a:r>
              <a:rPr lang="de-DE" dirty="0" err="1" smtClean="0"/>
              <a:t>to</a:t>
            </a:r>
            <a:r>
              <a:rPr lang="de-DE" dirty="0" smtClean="0"/>
              <a:t> check </a:t>
            </a:r>
            <a:r>
              <a:rPr lang="de-DE" dirty="0" err="1" smtClean="0"/>
              <a:t>the</a:t>
            </a:r>
            <a:r>
              <a:rPr lang="de-DE" dirty="0" smtClean="0"/>
              <a:t> </a:t>
            </a:r>
            <a:r>
              <a:rPr lang="de-DE" dirty="0" err="1" smtClean="0"/>
              <a:t>authenticity</a:t>
            </a:r>
            <a:r>
              <a:rPr lang="de-DE" dirty="0" smtClean="0"/>
              <a:t> </a:t>
            </a:r>
            <a:r>
              <a:rPr lang="de-DE" dirty="0" err="1" smtClean="0"/>
              <a:t>of</a:t>
            </a:r>
            <a:r>
              <a:rPr lang="de-DE" dirty="0" smtClean="0"/>
              <a:t> </a:t>
            </a:r>
            <a:r>
              <a:rPr lang="de-DE" dirty="0" err="1" smtClean="0"/>
              <a:t>archival</a:t>
            </a:r>
            <a:r>
              <a:rPr lang="de-DE" dirty="0" smtClean="0"/>
              <a:t> </a:t>
            </a:r>
            <a:r>
              <a:rPr lang="de-DE" dirty="0" err="1" smtClean="0"/>
              <a:t>objects</a:t>
            </a:r>
            <a:r>
              <a:rPr lang="de-DE" dirty="0" smtClean="0"/>
              <a:t> (digital </a:t>
            </a:r>
            <a:r>
              <a:rPr lang="de-DE" dirty="0" err="1" smtClean="0"/>
              <a:t>diplomatics</a:t>
            </a:r>
            <a:r>
              <a:rPr lang="de-DE" dirty="0" smtClean="0"/>
              <a:t>)</a:t>
            </a:r>
          </a:p>
          <a:p>
            <a:pPr lvl="1"/>
            <a:r>
              <a:rPr lang="de-DE" dirty="0" smtClean="0">
                <a:solidFill>
                  <a:srgbClr val="00B050"/>
                </a:solidFill>
              </a:rPr>
              <a:t>Landesarchiv Baden-Württemberg</a:t>
            </a:r>
          </a:p>
          <a:p>
            <a:r>
              <a:rPr lang="de-DE" dirty="0" smtClean="0"/>
              <a:t>All </a:t>
            </a:r>
            <a:r>
              <a:rPr lang="de-DE" dirty="0" err="1" smtClean="0"/>
              <a:t>users</a:t>
            </a:r>
            <a:r>
              <a:rPr lang="de-DE" dirty="0" smtClean="0"/>
              <a:t> </a:t>
            </a:r>
            <a:r>
              <a:rPr lang="de-DE" dirty="0" err="1" smtClean="0"/>
              <a:t>should</a:t>
            </a:r>
            <a:r>
              <a:rPr lang="de-DE" dirty="0" smtClean="0"/>
              <a:t> </a:t>
            </a:r>
            <a:r>
              <a:rPr lang="de-DE" dirty="0" err="1" smtClean="0"/>
              <a:t>get</a:t>
            </a:r>
            <a:r>
              <a:rPr lang="de-DE" dirty="0" smtClean="0"/>
              <a:t> </a:t>
            </a:r>
            <a:r>
              <a:rPr lang="de-DE" dirty="0" err="1" smtClean="0"/>
              <a:t>information</a:t>
            </a:r>
            <a:r>
              <a:rPr lang="de-DE" dirty="0" smtClean="0"/>
              <a:t> </a:t>
            </a:r>
            <a:r>
              <a:rPr lang="de-DE" dirty="0" err="1" smtClean="0"/>
              <a:t>about</a:t>
            </a:r>
            <a:r>
              <a:rPr lang="de-DE" dirty="0" smtClean="0"/>
              <a:t> </a:t>
            </a:r>
            <a:r>
              <a:rPr lang="de-DE" dirty="0" err="1" smtClean="0"/>
              <a:t>the</a:t>
            </a:r>
            <a:r>
              <a:rPr lang="de-DE" dirty="0" smtClean="0"/>
              <a:t> </a:t>
            </a:r>
            <a:r>
              <a:rPr lang="de-DE" dirty="0" err="1" smtClean="0"/>
              <a:t>trustworthiness</a:t>
            </a:r>
            <a:r>
              <a:rPr lang="de-DE" dirty="0" smtClean="0"/>
              <a:t> </a:t>
            </a:r>
            <a:r>
              <a:rPr lang="de-DE" dirty="0" err="1" smtClean="0"/>
              <a:t>of</a:t>
            </a:r>
            <a:r>
              <a:rPr lang="de-DE" dirty="0" smtClean="0"/>
              <a:t> </a:t>
            </a:r>
            <a:r>
              <a:rPr lang="de-DE" dirty="0" err="1" smtClean="0"/>
              <a:t>the</a:t>
            </a:r>
            <a:r>
              <a:rPr lang="de-DE" dirty="0" smtClean="0"/>
              <a:t> </a:t>
            </a:r>
            <a:r>
              <a:rPr lang="de-DE" dirty="0" err="1" smtClean="0"/>
              <a:t>archive</a:t>
            </a:r>
            <a:r>
              <a:rPr lang="de-DE" dirty="0" smtClean="0"/>
              <a:t> (</a:t>
            </a:r>
            <a:r>
              <a:rPr lang="de-DE" dirty="0" err="1" smtClean="0"/>
              <a:t>criteria</a:t>
            </a:r>
            <a:r>
              <a:rPr lang="de-DE" dirty="0" smtClean="0"/>
              <a:t> </a:t>
            </a:r>
            <a:r>
              <a:rPr lang="de-DE" dirty="0" err="1" smtClean="0"/>
              <a:t>catalogues</a:t>
            </a:r>
            <a:r>
              <a:rPr lang="de-DE" dirty="0" smtClean="0"/>
              <a:t>)</a:t>
            </a:r>
          </a:p>
          <a:p>
            <a:pPr lvl="1"/>
            <a:r>
              <a:rPr lang="de-DE" dirty="0" smtClean="0">
                <a:solidFill>
                  <a:srgbClr val="00B050"/>
                </a:solidFill>
              </a:rPr>
              <a:t>Nestor </a:t>
            </a:r>
            <a:r>
              <a:rPr lang="de-DE" dirty="0" err="1" smtClean="0">
                <a:solidFill>
                  <a:srgbClr val="00B050"/>
                </a:solidFill>
              </a:rPr>
              <a:t>and</a:t>
            </a:r>
            <a:r>
              <a:rPr lang="de-DE" dirty="0" smtClean="0">
                <a:solidFill>
                  <a:srgbClr val="00B050"/>
                </a:solidFill>
              </a:rPr>
              <a:t> DIN</a:t>
            </a:r>
            <a:endParaRPr lang="de-DE" dirty="0">
              <a:solidFill>
                <a:srgbClr val="00B050"/>
              </a:solidFill>
            </a:endParaRPr>
          </a:p>
        </p:txBody>
      </p:sp>
      <p:sp>
        <p:nvSpPr>
          <p:cNvPr id="4" name="Fußzeilenplatzhalter 3"/>
          <p:cNvSpPr>
            <a:spLocks noGrp="1"/>
          </p:cNvSpPr>
          <p:nvPr>
            <p:ph type="ftr" sz="quarter" idx="10"/>
          </p:nvPr>
        </p:nvSpPr>
        <p:spPr/>
        <p:txBody>
          <a:bodyPr/>
          <a:lstStyle/>
          <a:p>
            <a:pPr>
              <a:defRPr/>
            </a:pPr>
            <a:fld id="{8D6B172C-FD22-491F-AFE1-1BF0CA015C50}" type="slidenum">
              <a:rPr lang="de-DE" smtClean="0"/>
              <a:pPr>
                <a:defRPr/>
              </a:pPr>
              <a:t>6</a:t>
            </a:fld>
            <a:r>
              <a:rPr lang="de-DE" smtClean="0"/>
              <a:t>    </a:t>
            </a:r>
            <a:endParaRPr lang="de-DE"/>
          </a:p>
        </p:txBody>
      </p:sp>
    </p:spTree>
  </p:cSld>
  <p:clrMapOvr>
    <a:masterClrMapping/>
  </p:clrMapOvr>
  <p:transition>
    <p:pull dir="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solidFill>
                  <a:srgbClr val="FF0000"/>
                </a:solidFill>
              </a:rPr>
              <a:t>Baden-Württemberg </a:t>
            </a:r>
            <a:r>
              <a:rPr lang="de-DE" dirty="0" err="1" smtClean="0">
                <a:solidFill>
                  <a:srgbClr val="0033CC"/>
                </a:solidFill>
              </a:rPr>
              <a:t>and</a:t>
            </a:r>
            <a:r>
              <a:rPr lang="de-DE" dirty="0" smtClean="0"/>
              <a:t> </a:t>
            </a:r>
            <a:r>
              <a:rPr lang="de-DE" dirty="0" smtClean="0">
                <a:solidFill>
                  <a:srgbClr val="0033CC"/>
                </a:solidFill>
              </a:rPr>
              <a:t>Germany</a:t>
            </a:r>
            <a:endParaRPr lang="de-DE" dirty="0"/>
          </a:p>
        </p:txBody>
      </p:sp>
      <p:pic>
        <p:nvPicPr>
          <p:cNvPr id="6" name="Inhaltsplatzhalter 5" descr="Blank_map_of_Europe.svg.png"/>
          <p:cNvPicPr>
            <a:picLocks noGrp="1" noChangeAspect="1"/>
          </p:cNvPicPr>
          <p:nvPr>
            <p:ph idx="1"/>
          </p:nvPr>
        </p:nvPicPr>
        <p:blipFill>
          <a:blip r:embed="rId2" cstate="print"/>
          <a:stretch>
            <a:fillRect/>
          </a:stretch>
        </p:blipFill>
        <p:spPr>
          <a:xfrm>
            <a:off x="2429607" y="1828800"/>
            <a:ext cx="4284785" cy="3276600"/>
          </a:xfrm>
        </p:spPr>
      </p:pic>
      <p:sp>
        <p:nvSpPr>
          <p:cNvPr id="4" name="Fußzeilenplatzhalter 3"/>
          <p:cNvSpPr>
            <a:spLocks noGrp="1"/>
          </p:cNvSpPr>
          <p:nvPr>
            <p:ph type="ftr" sz="quarter" idx="10"/>
          </p:nvPr>
        </p:nvSpPr>
        <p:spPr/>
        <p:txBody>
          <a:bodyPr/>
          <a:lstStyle/>
          <a:p>
            <a:pPr>
              <a:defRPr/>
            </a:pPr>
            <a:fld id="{8D6B172C-FD22-491F-AFE1-1BF0CA015C50}" type="slidenum">
              <a:rPr lang="de-DE" smtClean="0"/>
              <a:pPr>
                <a:defRPr/>
              </a:pPr>
              <a:t>7</a:t>
            </a:fld>
            <a:r>
              <a:rPr lang="de-DE" smtClean="0"/>
              <a:t>    </a:t>
            </a:r>
            <a:endParaRPr lang="de-DE"/>
          </a:p>
        </p:txBody>
      </p:sp>
    </p:spTree>
  </p:cSld>
  <p:clrMapOvr>
    <a:masterClrMapping/>
  </p:clrMapOvr>
  <p:transition>
    <p:pull dir="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Grafik 11" descr="Unbenannt-1 Kopie.png"/>
          <p:cNvPicPr>
            <a:picLocks noChangeAspect="1"/>
          </p:cNvPicPr>
          <p:nvPr/>
        </p:nvPicPr>
        <p:blipFill>
          <a:blip r:embed="rId2" cstate="print"/>
          <a:stretch>
            <a:fillRect/>
          </a:stretch>
        </p:blipFill>
        <p:spPr>
          <a:xfrm>
            <a:off x="1547664" y="692696"/>
            <a:ext cx="5830473" cy="6002238"/>
          </a:xfrm>
          <a:prstGeom prst="rect">
            <a:avLst/>
          </a:prstGeom>
        </p:spPr>
      </p:pic>
      <p:sp>
        <p:nvSpPr>
          <p:cNvPr id="4" name="Fußzeilenplatzhalter 3"/>
          <p:cNvSpPr>
            <a:spLocks noGrp="1"/>
          </p:cNvSpPr>
          <p:nvPr>
            <p:ph type="ftr" sz="quarter" idx="10"/>
          </p:nvPr>
        </p:nvSpPr>
        <p:spPr/>
        <p:txBody>
          <a:bodyPr/>
          <a:lstStyle/>
          <a:p>
            <a:pPr>
              <a:defRPr/>
            </a:pPr>
            <a:fld id="{B24351FB-6019-4918-9235-5E6AA7790E64}" type="slidenum">
              <a:rPr lang="de-DE" smtClean="0"/>
              <a:pPr>
                <a:defRPr/>
              </a:pPr>
              <a:t>8</a:t>
            </a:fld>
            <a:r>
              <a:rPr lang="de-DE" dirty="0" smtClean="0"/>
              <a:t>    </a:t>
            </a:r>
            <a:endParaRPr lang="de-DE" dirty="0"/>
          </a:p>
        </p:txBody>
      </p:sp>
      <p:sp>
        <p:nvSpPr>
          <p:cNvPr id="13" name="Textfeld 12"/>
          <p:cNvSpPr txBox="1"/>
          <p:nvPr/>
        </p:nvSpPr>
        <p:spPr>
          <a:xfrm>
            <a:off x="6373188" y="1456208"/>
            <a:ext cx="1727204" cy="276999"/>
          </a:xfrm>
          <a:prstGeom prst="rect">
            <a:avLst/>
          </a:prstGeom>
          <a:noFill/>
        </p:spPr>
        <p:txBody>
          <a:bodyPr wrap="none" rtlCol="0">
            <a:spAutoFit/>
          </a:bodyPr>
          <a:lstStyle/>
          <a:p>
            <a:r>
              <a:rPr lang="de-DE" sz="1200" dirty="0" smtClean="0">
                <a:solidFill>
                  <a:schemeClr val="tx1"/>
                </a:solidFill>
              </a:rPr>
              <a:t>Staatsarchiv Wertheim</a:t>
            </a:r>
            <a:endParaRPr lang="de-DE" sz="1200" dirty="0">
              <a:solidFill>
                <a:schemeClr val="tx1"/>
              </a:solidFill>
            </a:endParaRPr>
          </a:p>
        </p:txBody>
      </p:sp>
      <p:sp>
        <p:nvSpPr>
          <p:cNvPr id="14" name="Textfeld 13"/>
          <p:cNvSpPr txBox="1"/>
          <p:nvPr/>
        </p:nvSpPr>
        <p:spPr>
          <a:xfrm>
            <a:off x="6446496" y="2435847"/>
            <a:ext cx="2570750" cy="442035"/>
          </a:xfrm>
          <a:prstGeom prst="rect">
            <a:avLst/>
          </a:prstGeom>
          <a:noFill/>
          <a:ln w="25400">
            <a:solidFill>
              <a:srgbClr val="87EDA7"/>
            </a:solidFill>
          </a:ln>
        </p:spPr>
        <p:txBody>
          <a:bodyPr wrap="none" lIns="72000" tIns="0" rIns="72000" bIns="72000" rtlCol="0">
            <a:spAutoFit/>
          </a:bodyPr>
          <a:lstStyle/>
          <a:p>
            <a:r>
              <a:rPr lang="de-DE" sz="1200" dirty="0" smtClean="0">
                <a:solidFill>
                  <a:schemeClr val="tx1"/>
                </a:solidFill>
              </a:rPr>
              <a:t>Staatsarchiv Ludwigsburg inkl.</a:t>
            </a:r>
          </a:p>
          <a:p>
            <a:r>
              <a:rPr lang="de-DE" sz="1200" dirty="0" err="1" smtClean="0">
                <a:solidFill>
                  <a:schemeClr val="tx1"/>
                </a:solidFill>
              </a:rPr>
              <a:t>Hohenlohezentralarchiv</a:t>
            </a:r>
            <a:r>
              <a:rPr lang="de-DE" sz="1200" dirty="0" smtClean="0">
                <a:solidFill>
                  <a:schemeClr val="tx1"/>
                </a:solidFill>
              </a:rPr>
              <a:t> </a:t>
            </a:r>
            <a:r>
              <a:rPr lang="de-DE" sz="1200" dirty="0" err="1" smtClean="0">
                <a:solidFill>
                  <a:schemeClr val="tx1"/>
                </a:solidFill>
              </a:rPr>
              <a:t>Neuenstein</a:t>
            </a:r>
            <a:endParaRPr lang="de-DE" sz="1200" dirty="0">
              <a:solidFill>
                <a:schemeClr val="tx1"/>
              </a:solidFill>
            </a:endParaRPr>
          </a:p>
        </p:txBody>
      </p:sp>
      <p:sp>
        <p:nvSpPr>
          <p:cNvPr id="15" name="Textfeld 14"/>
          <p:cNvSpPr txBox="1"/>
          <p:nvPr/>
        </p:nvSpPr>
        <p:spPr>
          <a:xfrm>
            <a:off x="6750956" y="3314305"/>
            <a:ext cx="2114681" cy="276999"/>
          </a:xfrm>
          <a:prstGeom prst="rect">
            <a:avLst/>
          </a:prstGeom>
          <a:noFill/>
        </p:spPr>
        <p:txBody>
          <a:bodyPr wrap="none" rtlCol="0">
            <a:spAutoFit/>
          </a:bodyPr>
          <a:lstStyle/>
          <a:p>
            <a:r>
              <a:rPr lang="de-DE" sz="1200" dirty="0" smtClean="0">
                <a:solidFill>
                  <a:schemeClr val="tx1"/>
                </a:solidFill>
              </a:rPr>
              <a:t>Hauptstaatsarchiv Stuttgart</a:t>
            </a:r>
            <a:endParaRPr lang="de-DE" sz="1200" dirty="0">
              <a:solidFill>
                <a:schemeClr val="tx1"/>
              </a:solidFill>
            </a:endParaRPr>
          </a:p>
        </p:txBody>
      </p:sp>
      <p:sp>
        <p:nvSpPr>
          <p:cNvPr id="16" name="Textfeld 15"/>
          <p:cNvSpPr txBox="1"/>
          <p:nvPr/>
        </p:nvSpPr>
        <p:spPr>
          <a:xfrm>
            <a:off x="6733493" y="4619120"/>
            <a:ext cx="1912309" cy="257369"/>
          </a:xfrm>
          <a:prstGeom prst="rect">
            <a:avLst/>
          </a:prstGeom>
          <a:noFill/>
          <a:ln w="25400">
            <a:solidFill>
              <a:schemeClr val="accent2">
                <a:lumMod val="75000"/>
              </a:schemeClr>
            </a:solidFill>
          </a:ln>
        </p:spPr>
        <p:txBody>
          <a:bodyPr wrap="none" lIns="72000" tIns="0" rIns="72000" bIns="72000" rtlCol="0" anchor="ctr" anchorCtr="1">
            <a:spAutoFit/>
          </a:bodyPr>
          <a:lstStyle/>
          <a:p>
            <a:r>
              <a:rPr lang="de-DE" sz="1200" dirty="0" smtClean="0">
                <a:solidFill>
                  <a:schemeClr val="tx1"/>
                </a:solidFill>
              </a:rPr>
              <a:t>Staatsarchiv Sigmaringen</a:t>
            </a:r>
            <a:endParaRPr lang="de-DE" sz="1200" dirty="0">
              <a:solidFill>
                <a:schemeClr val="tx1"/>
              </a:solidFill>
            </a:endParaRPr>
          </a:p>
        </p:txBody>
      </p:sp>
      <p:sp>
        <p:nvSpPr>
          <p:cNvPr id="17" name="Textfeld 16"/>
          <p:cNvSpPr txBox="1"/>
          <p:nvPr/>
        </p:nvSpPr>
        <p:spPr>
          <a:xfrm>
            <a:off x="940176" y="2907979"/>
            <a:ext cx="2248546" cy="257369"/>
          </a:xfrm>
          <a:prstGeom prst="rect">
            <a:avLst/>
          </a:prstGeom>
          <a:noFill/>
          <a:ln w="25400">
            <a:solidFill>
              <a:srgbClr val="FF0000"/>
            </a:solidFill>
          </a:ln>
        </p:spPr>
        <p:txBody>
          <a:bodyPr wrap="none" lIns="72000" tIns="0" rIns="72000" bIns="72000" rtlCol="0">
            <a:spAutoFit/>
          </a:bodyPr>
          <a:lstStyle/>
          <a:p>
            <a:r>
              <a:rPr lang="de-DE" sz="1200" dirty="0" smtClean="0">
                <a:solidFill>
                  <a:schemeClr val="tx1"/>
                </a:solidFill>
              </a:rPr>
              <a:t>Generallandesarchiv Karlsruhe</a:t>
            </a:r>
            <a:endParaRPr lang="de-DE" sz="1200" dirty="0">
              <a:solidFill>
                <a:schemeClr val="tx1"/>
              </a:solidFill>
            </a:endParaRPr>
          </a:p>
        </p:txBody>
      </p:sp>
      <p:sp>
        <p:nvSpPr>
          <p:cNvPr id="18" name="Textfeld 17"/>
          <p:cNvSpPr txBox="1"/>
          <p:nvPr/>
        </p:nvSpPr>
        <p:spPr>
          <a:xfrm>
            <a:off x="829000" y="4837269"/>
            <a:ext cx="1604139" cy="257369"/>
          </a:xfrm>
          <a:prstGeom prst="rect">
            <a:avLst/>
          </a:prstGeom>
          <a:noFill/>
          <a:ln w="25400">
            <a:solidFill>
              <a:srgbClr val="7030A0"/>
            </a:solidFill>
          </a:ln>
        </p:spPr>
        <p:txBody>
          <a:bodyPr wrap="none" lIns="72000" tIns="0" rIns="72000" bIns="72000" rtlCol="0">
            <a:spAutoFit/>
          </a:bodyPr>
          <a:lstStyle/>
          <a:p>
            <a:r>
              <a:rPr lang="de-DE" sz="1200" dirty="0" smtClean="0">
                <a:solidFill>
                  <a:schemeClr val="tx1"/>
                </a:solidFill>
              </a:rPr>
              <a:t>Staatsarchiv Freiburg</a:t>
            </a:r>
            <a:endParaRPr lang="de-DE" sz="1200" dirty="0">
              <a:solidFill>
                <a:schemeClr val="tx1"/>
              </a:solidFill>
            </a:endParaRPr>
          </a:p>
        </p:txBody>
      </p:sp>
      <p:sp>
        <p:nvSpPr>
          <p:cNvPr id="19" name="Titel 1"/>
          <p:cNvSpPr txBox="1">
            <a:spLocks/>
          </p:cNvSpPr>
          <p:nvPr/>
        </p:nvSpPr>
        <p:spPr bwMode="auto">
          <a:xfrm>
            <a:off x="838200" y="485775"/>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de-DE" sz="3200" b="0" i="0" u="none" strike="noStrike" kern="0" cap="none" spc="0" normalizeH="0" baseline="0" noProof="0" dirty="0" smtClean="0">
                <a:ln>
                  <a:noFill/>
                </a:ln>
                <a:solidFill>
                  <a:srgbClr val="FFCC66"/>
                </a:solidFill>
                <a:effectLst/>
                <a:uLnTx/>
                <a:uFillTx/>
                <a:latin typeface="+mj-lt"/>
                <a:ea typeface="+mj-ea"/>
                <a:cs typeface="+mj-cs"/>
              </a:rPr>
              <a:t>Landesarchiv Baden-Württemberg</a:t>
            </a:r>
            <a:endParaRPr kumimoji="0" lang="de-DE" sz="3200" b="0" i="0" u="none" strike="noStrike" kern="0" cap="none" spc="0" normalizeH="0" baseline="0" noProof="0" dirty="0">
              <a:ln>
                <a:noFill/>
              </a:ln>
              <a:solidFill>
                <a:srgbClr val="FFCC66"/>
              </a:solidFill>
              <a:effectLst/>
              <a:uLnTx/>
              <a:uFillTx/>
              <a:latin typeface="+mj-lt"/>
              <a:ea typeface="+mj-ea"/>
              <a:cs typeface="+mj-cs"/>
            </a:endParaRPr>
          </a:p>
        </p:txBody>
      </p:sp>
      <p:cxnSp>
        <p:nvCxnSpPr>
          <p:cNvPr id="21" name="Gerade Verbindung 20"/>
          <p:cNvCxnSpPr>
            <a:cxnSpLocks/>
          </p:cNvCxnSpPr>
          <p:nvPr/>
        </p:nvCxnSpPr>
        <p:spPr>
          <a:xfrm>
            <a:off x="611560" y="5949280"/>
            <a:ext cx="864096"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30" name="Textfeld 29"/>
          <p:cNvSpPr txBox="1"/>
          <p:nvPr/>
        </p:nvSpPr>
        <p:spPr>
          <a:xfrm>
            <a:off x="611560" y="6021288"/>
            <a:ext cx="813043" cy="369332"/>
          </a:xfrm>
          <a:prstGeom prst="rect">
            <a:avLst/>
          </a:prstGeom>
          <a:noFill/>
        </p:spPr>
        <p:txBody>
          <a:bodyPr wrap="none" rtlCol="0">
            <a:spAutoFit/>
          </a:bodyPr>
          <a:lstStyle/>
          <a:p>
            <a:r>
              <a:rPr lang="de-DE" dirty="0" smtClean="0"/>
              <a:t>50 km</a:t>
            </a:r>
            <a:endParaRPr lang="de-DE" dirty="0"/>
          </a:p>
        </p:txBody>
      </p:sp>
      <p:cxnSp>
        <p:nvCxnSpPr>
          <p:cNvPr id="32" name="Gerade Verbindung 31"/>
          <p:cNvCxnSpPr/>
          <p:nvPr/>
        </p:nvCxnSpPr>
        <p:spPr>
          <a:xfrm>
            <a:off x="624260" y="5805264"/>
            <a:ext cx="0" cy="144016"/>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Gerade Verbindung 32"/>
          <p:cNvCxnSpPr/>
          <p:nvPr/>
        </p:nvCxnSpPr>
        <p:spPr>
          <a:xfrm>
            <a:off x="1462460" y="5805264"/>
            <a:ext cx="0" cy="144016"/>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p:pull dir="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Digital Preservation in Baden-Württemberg</a:t>
            </a:r>
            <a:endParaRPr lang="de-DE" dirty="0"/>
          </a:p>
        </p:txBody>
      </p:sp>
      <p:sp>
        <p:nvSpPr>
          <p:cNvPr id="3" name="Inhaltsplatzhalter 2"/>
          <p:cNvSpPr>
            <a:spLocks noGrp="1"/>
          </p:cNvSpPr>
          <p:nvPr>
            <p:ph idx="1"/>
          </p:nvPr>
        </p:nvSpPr>
        <p:spPr/>
        <p:txBody>
          <a:bodyPr/>
          <a:lstStyle/>
          <a:p>
            <a:r>
              <a:rPr lang="de-DE" dirty="0" smtClean="0"/>
              <a:t>1974	First 2-day </a:t>
            </a:r>
            <a:r>
              <a:rPr lang="de-DE" dirty="0" err="1" smtClean="0"/>
              <a:t>workshop</a:t>
            </a:r>
            <a:endParaRPr lang="de-DE" dirty="0" smtClean="0"/>
          </a:p>
          <a:p>
            <a:r>
              <a:rPr lang="de-DE" dirty="0" smtClean="0"/>
              <a:t>1987	Archive </a:t>
            </a:r>
            <a:r>
              <a:rPr lang="de-DE" dirty="0" err="1" smtClean="0"/>
              <a:t>law</a:t>
            </a:r>
            <a:r>
              <a:rPr lang="de-DE" dirty="0" smtClean="0"/>
              <a:t>: </a:t>
            </a:r>
            <a:r>
              <a:rPr lang="de-DE" dirty="0" err="1" smtClean="0"/>
              <a:t>Machine-readable</a:t>
            </a:r>
            <a:r>
              <a:rPr lang="de-DE" dirty="0" smtClean="0"/>
              <a:t> 				</a:t>
            </a:r>
            <a:r>
              <a:rPr lang="de-DE" dirty="0" err="1" smtClean="0"/>
              <a:t>information</a:t>
            </a:r>
            <a:r>
              <a:rPr lang="de-DE" dirty="0" smtClean="0"/>
              <a:t> </a:t>
            </a:r>
            <a:r>
              <a:rPr lang="de-DE" dirty="0" err="1" smtClean="0"/>
              <a:t>is</a:t>
            </a:r>
            <a:r>
              <a:rPr lang="de-DE" dirty="0" smtClean="0"/>
              <a:t> </a:t>
            </a:r>
            <a:r>
              <a:rPr lang="de-DE" dirty="0" err="1" smtClean="0"/>
              <a:t>equal</a:t>
            </a:r>
            <a:r>
              <a:rPr lang="de-DE" dirty="0" smtClean="0"/>
              <a:t> </a:t>
            </a:r>
            <a:r>
              <a:rPr lang="de-DE" dirty="0" err="1" smtClean="0"/>
              <a:t>to</a:t>
            </a:r>
            <a:r>
              <a:rPr lang="de-DE" dirty="0" smtClean="0"/>
              <a:t> </a:t>
            </a:r>
            <a:r>
              <a:rPr lang="de-DE" dirty="0" err="1" smtClean="0"/>
              <a:t>paper</a:t>
            </a:r>
            <a:r>
              <a:rPr lang="de-DE" dirty="0" smtClean="0"/>
              <a:t> </a:t>
            </a:r>
            <a:r>
              <a:rPr lang="de-DE" dirty="0" err="1" smtClean="0"/>
              <a:t>documents</a:t>
            </a:r>
            <a:endParaRPr lang="de-DE" dirty="0" smtClean="0"/>
          </a:p>
          <a:p>
            <a:r>
              <a:rPr lang="de-DE" dirty="0" smtClean="0"/>
              <a:t>2002	First digital </a:t>
            </a:r>
            <a:r>
              <a:rPr lang="de-DE" dirty="0" err="1" smtClean="0"/>
              <a:t>object</a:t>
            </a:r>
            <a:r>
              <a:rPr lang="de-DE" dirty="0" smtClean="0"/>
              <a:t> </a:t>
            </a:r>
            <a:r>
              <a:rPr lang="de-DE" dirty="0" err="1" smtClean="0"/>
              <a:t>archived</a:t>
            </a:r>
            <a:endParaRPr lang="de-DE" dirty="0" smtClean="0"/>
          </a:p>
          <a:p>
            <a:r>
              <a:rPr lang="de-DE" dirty="0" smtClean="0"/>
              <a:t>2006	Programming </a:t>
            </a:r>
            <a:r>
              <a:rPr lang="de-DE" dirty="0" err="1" smtClean="0"/>
              <a:t>of</a:t>
            </a:r>
            <a:r>
              <a:rPr lang="de-DE" dirty="0" smtClean="0"/>
              <a:t> DIMAG</a:t>
            </a:r>
          </a:p>
          <a:p>
            <a:endParaRPr lang="de-DE" dirty="0"/>
          </a:p>
        </p:txBody>
      </p:sp>
      <p:sp>
        <p:nvSpPr>
          <p:cNvPr id="4" name="Fußzeilenplatzhalter 3"/>
          <p:cNvSpPr>
            <a:spLocks noGrp="1"/>
          </p:cNvSpPr>
          <p:nvPr>
            <p:ph type="ftr" sz="quarter" idx="10"/>
          </p:nvPr>
        </p:nvSpPr>
        <p:spPr/>
        <p:txBody>
          <a:bodyPr/>
          <a:lstStyle/>
          <a:p>
            <a:pPr>
              <a:defRPr/>
            </a:pPr>
            <a:fld id="{8D6B172C-FD22-491F-AFE1-1BF0CA015C50}" type="slidenum">
              <a:rPr lang="de-DE" smtClean="0"/>
              <a:pPr>
                <a:defRPr/>
              </a:pPr>
              <a:t>9</a:t>
            </a:fld>
            <a:r>
              <a:rPr lang="de-DE" smtClean="0"/>
              <a:t>    </a:t>
            </a:r>
            <a:endParaRPr lang="de-DE"/>
          </a:p>
        </p:txBody>
      </p:sp>
    </p:spTree>
  </p:cSld>
  <p:clrMapOvr>
    <a:masterClrMapping/>
  </p:clrMapOvr>
  <p:transition>
    <p:pull dir="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The Problem</a:t>
            </a:r>
            <a:endParaRPr lang="de-DE" dirty="0"/>
          </a:p>
        </p:txBody>
      </p:sp>
      <p:sp>
        <p:nvSpPr>
          <p:cNvPr id="3" name="Inhaltsplatzhalter 2"/>
          <p:cNvSpPr>
            <a:spLocks noGrp="1"/>
          </p:cNvSpPr>
          <p:nvPr>
            <p:ph idx="1"/>
          </p:nvPr>
        </p:nvSpPr>
        <p:spPr/>
        <p:txBody>
          <a:bodyPr/>
          <a:lstStyle/>
          <a:p>
            <a:r>
              <a:rPr lang="de-DE" dirty="0" smtClean="0"/>
              <a:t>Digital </a:t>
            </a:r>
            <a:r>
              <a:rPr lang="de-DE" dirty="0" err="1" smtClean="0"/>
              <a:t>preservation</a:t>
            </a:r>
            <a:r>
              <a:rPr lang="de-DE" dirty="0" smtClean="0"/>
              <a:t> </a:t>
            </a:r>
            <a:r>
              <a:rPr lang="de-DE" dirty="0" err="1" smtClean="0"/>
              <a:t>needs</a:t>
            </a:r>
            <a:r>
              <a:rPr lang="de-DE" dirty="0" smtClean="0"/>
              <a:t> </a:t>
            </a:r>
            <a:r>
              <a:rPr lang="de-DE" dirty="0" err="1" smtClean="0"/>
              <a:t>to</a:t>
            </a:r>
            <a:r>
              <a:rPr lang="de-DE" dirty="0" smtClean="0"/>
              <a:t> </a:t>
            </a:r>
            <a:r>
              <a:rPr lang="de-DE" dirty="0" err="1" smtClean="0"/>
              <a:t>store</a:t>
            </a:r>
            <a:r>
              <a:rPr lang="de-DE" dirty="0" smtClean="0"/>
              <a:t> digital </a:t>
            </a:r>
            <a:r>
              <a:rPr lang="de-DE" dirty="0" err="1" smtClean="0"/>
              <a:t>objects</a:t>
            </a:r>
            <a:r>
              <a:rPr lang="de-DE" dirty="0" smtClean="0"/>
              <a:t> in a </a:t>
            </a:r>
            <a:r>
              <a:rPr lang="de-DE" dirty="0" err="1" smtClean="0"/>
              <a:t>concrete</a:t>
            </a:r>
            <a:r>
              <a:rPr lang="de-DE" dirty="0" smtClean="0"/>
              <a:t> </a:t>
            </a:r>
            <a:r>
              <a:rPr lang="de-DE" dirty="0" err="1" smtClean="0"/>
              <a:t>physical</a:t>
            </a:r>
            <a:r>
              <a:rPr lang="de-DE" dirty="0" smtClean="0"/>
              <a:t> </a:t>
            </a:r>
            <a:r>
              <a:rPr lang="de-DE" dirty="0" err="1" smtClean="0"/>
              <a:t>way</a:t>
            </a:r>
            <a:endParaRPr lang="de-DE" dirty="0" smtClean="0"/>
          </a:p>
          <a:p>
            <a:pPr lvl="1"/>
            <a:r>
              <a:rPr lang="de-DE" dirty="0" err="1" smtClean="0"/>
              <a:t>Specific</a:t>
            </a:r>
            <a:r>
              <a:rPr lang="de-DE" dirty="0" smtClean="0"/>
              <a:t> </a:t>
            </a:r>
            <a:r>
              <a:rPr lang="de-DE" dirty="0" err="1" smtClean="0"/>
              <a:t>carrier</a:t>
            </a:r>
            <a:endParaRPr lang="de-DE" dirty="0" smtClean="0"/>
          </a:p>
          <a:p>
            <a:pPr lvl="1"/>
            <a:r>
              <a:rPr lang="de-DE" dirty="0" err="1" smtClean="0"/>
              <a:t>Specific</a:t>
            </a:r>
            <a:r>
              <a:rPr lang="de-DE" dirty="0" smtClean="0"/>
              <a:t> </a:t>
            </a:r>
            <a:r>
              <a:rPr lang="de-DE" dirty="0" err="1" smtClean="0"/>
              <a:t>file</a:t>
            </a:r>
            <a:endParaRPr lang="de-DE" dirty="0" smtClean="0"/>
          </a:p>
          <a:p>
            <a:pPr lvl="1"/>
            <a:r>
              <a:rPr lang="de-DE" dirty="0" err="1" smtClean="0"/>
              <a:t>Specific</a:t>
            </a:r>
            <a:r>
              <a:rPr lang="de-DE" dirty="0" smtClean="0"/>
              <a:t> </a:t>
            </a:r>
            <a:r>
              <a:rPr lang="de-DE" dirty="0" err="1" smtClean="0"/>
              <a:t>file</a:t>
            </a:r>
            <a:r>
              <a:rPr lang="de-DE" dirty="0" smtClean="0"/>
              <a:t> </a:t>
            </a:r>
            <a:r>
              <a:rPr lang="de-DE" dirty="0" err="1" smtClean="0"/>
              <a:t>format</a:t>
            </a:r>
            <a:endParaRPr lang="de-DE" dirty="0" smtClean="0"/>
          </a:p>
          <a:p>
            <a:pPr lvl="1"/>
            <a:r>
              <a:rPr lang="de-DE" dirty="0" smtClean="0"/>
              <a:t>…</a:t>
            </a:r>
          </a:p>
          <a:p>
            <a:r>
              <a:rPr lang="de-DE" dirty="0" smtClean="0"/>
              <a:t>The </a:t>
            </a:r>
            <a:r>
              <a:rPr lang="de-DE" dirty="0" err="1" smtClean="0"/>
              <a:t>physical</a:t>
            </a:r>
            <a:r>
              <a:rPr lang="de-DE" dirty="0" smtClean="0"/>
              <a:t> </a:t>
            </a:r>
            <a:r>
              <a:rPr lang="de-DE" dirty="0" err="1" smtClean="0"/>
              <a:t>manifestations</a:t>
            </a:r>
            <a:r>
              <a:rPr lang="de-DE" dirty="0" smtClean="0"/>
              <a:t> </a:t>
            </a:r>
            <a:r>
              <a:rPr lang="de-DE" dirty="0" err="1" smtClean="0"/>
              <a:t>have</a:t>
            </a:r>
            <a:r>
              <a:rPr lang="de-DE" dirty="0" smtClean="0"/>
              <a:t> a </a:t>
            </a:r>
            <a:r>
              <a:rPr lang="de-DE" dirty="0" err="1" smtClean="0"/>
              <a:t>short</a:t>
            </a:r>
            <a:r>
              <a:rPr lang="de-DE" dirty="0" smtClean="0"/>
              <a:t> </a:t>
            </a:r>
            <a:r>
              <a:rPr lang="de-DE" dirty="0" err="1" smtClean="0"/>
              <a:t>lifetime</a:t>
            </a:r>
            <a:endParaRPr lang="de-DE" dirty="0" smtClean="0"/>
          </a:p>
          <a:p>
            <a:r>
              <a:rPr lang="de-DE" dirty="0" smtClean="0"/>
              <a:t>Transfers </a:t>
            </a:r>
            <a:r>
              <a:rPr lang="de-DE" dirty="0" err="1" smtClean="0"/>
              <a:t>to</a:t>
            </a:r>
            <a:r>
              <a:rPr lang="de-DE" dirty="0" smtClean="0"/>
              <a:t> </a:t>
            </a:r>
            <a:r>
              <a:rPr lang="de-DE" dirty="0" err="1" smtClean="0"/>
              <a:t>other</a:t>
            </a:r>
            <a:r>
              <a:rPr lang="de-DE" dirty="0" smtClean="0"/>
              <a:t> </a:t>
            </a:r>
            <a:r>
              <a:rPr lang="de-DE" dirty="0" err="1" smtClean="0"/>
              <a:t>manifestations</a:t>
            </a:r>
            <a:r>
              <a:rPr lang="de-DE" dirty="0" smtClean="0"/>
              <a:t> </a:t>
            </a:r>
            <a:r>
              <a:rPr lang="de-DE" dirty="0" err="1" smtClean="0"/>
              <a:t>are</a:t>
            </a:r>
            <a:r>
              <a:rPr lang="de-DE" dirty="0" smtClean="0"/>
              <a:t> </a:t>
            </a:r>
            <a:r>
              <a:rPr lang="de-DE" dirty="0" err="1" smtClean="0"/>
              <a:t>unavoidable</a:t>
            </a:r>
            <a:endParaRPr lang="de-DE" dirty="0" smtClean="0"/>
          </a:p>
          <a:p>
            <a:r>
              <a:rPr lang="de-DE" dirty="0" err="1" smtClean="0">
                <a:solidFill>
                  <a:srgbClr val="FF0000"/>
                </a:solidFill>
              </a:rPr>
              <a:t>How</a:t>
            </a:r>
            <a:r>
              <a:rPr lang="de-DE" dirty="0" smtClean="0">
                <a:solidFill>
                  <a:srgbClr val="FF0000"/>
                </a:solidFill>
              </a:rPr>
              <a:t> </a:t>
            </a:r>
            <a:r>
              <a:rPr lang="de-DE" dirty="0" err="1" smtClean="0">
                <a:solidFill>
                  <a:srgbClr val="FF0000"/>
                </a:solidFill>
              </a:rPr>
              <a:t>to</a:t>
            </a:r>
            <a:r>
              <a:rPr lang="de-DE" dirty="0" smtClean="0">
                <a:solidFill>
                  <a:srgbClr val="FF0000"/>
                </a:solidFill>
              </a:rPr>
              <a:t> </a:t>
            </a:r>
            <a:r>
              <a:rPr lang="de-DE" dirty="0" err="1" smtClean="0">
                <a:solidFill>
                  <a:srgbClr val="FF0000"/>
                </a:solidFill>
              </a:rPr>
              <a:t>maintain</a:t>
            </a:r>
            <a:r>
              <a:rPr lang="de-DE" dirty="0" smtClean="0">
                <a:solidFill>
                  <a:srgbClr val="FF0000"/>
                </a:solidFill>
              </a:rPr>
              <a:t> </a:t>
            </a:r>
            <a:r>
              <a:rPr lang="de-DE" dirty="0" err="1" smtClean="0">
                <a:solidFill>
                  <a:srgbClr val="FF0000"/>
                </a:solidFill>
              </a:rPr>
              <a:t>authenticity</a:t>
            </a:r>
            <a:r>
              <a:rPr lang="de-DE" dirty="0" smtClean="0">
                <a:solidFill>
                  <a:srgbClr val="FF0000"/>
                </a:solidFill>
              </a:rPr>
              <a:t>?</a:t>
            </a:r>
          </a:p>
          <a:p>
            <a:endParaRPr lang="de-DE" dirty="0"/>
          </a:p>
        </p:txBody>
      </p:sp>
      <p:sp>
        <p:nvSpPr>
          <p:cNvPr id="4" name="Fußzeilenplatzhalter 3"/>
          <p:cNvSpPr>
            <a:spLocks noGrp="1"/>
          </p:cNvSpPr>
          <p:nvPr>
            <p:ph type="ftr" sz="quarter" idx="10"/>
          </p:nvPr>
        </p:nvSpPr>
        <p:spPr/>
        <p:txBody>
          <a:bodyPr/>
          <a:lstStyle/>
          <a:p>
            <a:pPr>
              <a:defRPr/>
            </a:pPr>
            <a:fld id="{8D6B172C-FD22-491F-AFE1-1BF0CA015C50}" type="slidenum">
              <a:rPr lang="de-DE" smtClean="0"/>
              <a:pPr>
                <a:defRPr/>
              </a:pPr>
              <a:t>10</a:t>
            </a:fld>
            <a:r>
              <a:rPr lang="de-DE" smtClean="0"/>
              <a:t>    </a:t>
            </a:r>
            <a:endParaRPr lang="de-DE"/>
          </a:p>
        </p:txBody>
      </p:sp>
    </p:spTree>
  </p:cSld>
  <p:clrMapOvr>
    <a:masterClrMapping/>
  </p:clrMapOvr>
  <p:transition>
    <p:pull dir="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Enabling the User to Get His Questions Answered</a:t>
            </a:r>
            <a:endParaRPr lang="de-DE" dirty="0"/>
          </a:p>
        </p:txBody>
      </p:sp>
      <p:sp>
        <p:nvSpPr>
          <p:cNvPr id="3" name="Inhaltsplatzhalter 2"/>
          <p:cNvSpPr>
            <a:spLocks noGrp="1"/>
          </p:cNvSpPr>
          <p:nvPr>
            <p:ph idx="1"/>
          </p:nvPr>
        </p:nvSpPr>
        <p:spPr/>
        <p:txBody>
          <a:bodyPr/>
          <a:lstStyle/>
          <a:p>
            <a:r>
              <a:rPr lang="de-DE" dirty="0" smtClean="0"/>
              <a:t>Task </a:t>
            </a:r>
            <a:r>
              <a:rPr lang="de-DE" dirty="0" err="1" smtClean="0"/>
              <a:t>can‘t</a:t>
            </a:r>
            <a:r>
              <a:rPr lang="de-DE" dirty="0" smtClean="0"/>
              <a:t> </a:t>
            </a:r>
            <a:r>
              <a:rPr lang="de-DE" dirty="0" err="1" smtClean="0"/>
              <a:t>be</a:t>
            </a:r>
            <a:r>
              <a:rPr lang="de-DE" dirty="0" smtClean="0"/>
              <a:t> </a:t>
            </a:r>
            <a:r>
              <a:rPr lang="de-DE" dirty="0" err="1" smtClean="0"/>
              <a:t>postponed</a:t>
            </a:r>
            <a:endParaRPr lang="de-DE" dirty="0" smtClean="0"/>
          </a:p>
          <a:p>
            <a:endParaRPr lang="de-DE" dirty="0" smtClean="0"/>
          </a:p>
          <a:p>
            <a:r>
              <a:rPr lang="de-DE" dirty="0" smtClean="0"/>
              <a:t>Digital </a:t>
            </a:r>
            <a:r>
              <a:rPr lang="de-DE" dirty="0" err="1" smtClean="0"/>
              <a:t>preservation</a:t>
            </a:r>
            <a:r>
              <a:rPr lang="de-DE" dirty="0" smtClean="0"/>
              <a:t> </a:t>
            </a:r>
            <a:r>
              <a:rPr lang="de-DE" dirty="0" err="1" smtClean="0"/>
              <a:t>knows</a:t>
            </a:r>
            <a:r>
              <a:rPr lang="de-DE" dirty="0" smtClean="0"/>
              <a:t> </a:t>
            </a:r>
            <a:r>
              <a:rPr lang="de-DE" dirty="0" err="1" smtClean="0"/>
              <a:t>two</a:t>
            </a:r>
            <a:r>
              <a:rPr lang="de-DE" dirty="0" smtClean="0"/>
              <a:t> </a:t>
            </a:r>
            <a:r>
              <a:rPr lang="de-DE" dirty="0" err="1" smtClean="0"/>
              <a:t>states</a:t>
            </a:r>
            <a:r>
              <a:rPr lang="de-DE" dirty="0" smtClean="0"/>
              <a:t> </a:t>
            </a:r>
            <a:r>
              <a:rPr lang="de-DE" dirty="0" err="1" smtClean="0"/>
              <a:t>and</a:t>
            </a:r>
            <a:r>
              <a:rPr lang="de-DE" dirty="0" smtClean="0"/>
              <a:t> </a:t>
            </a:r>
            <a:r>
              <a:rPr lang="de-DE" dirty="0" err="1" smtClean="0"/>
              <a:t>four</a:t>
            </a:r>
            <a:r>
              <a:rPr lang="de-DE" dirty="0" smtClean="0"/>
              <a:t> </a:t>
            </a:r>
            <a:r>
              <a:rPr lang="de-DE" dirty="0" err="1" smtClean="0"/>
              <a:t>means</a:t>
            </a:r>
            <a:r>
              <a:rPr lang="de-DE" dirty="0" smtClean="0"/>
              <a:t> </a:t>
            </a:r>
            <a:r>
              <a:rPr lang="de-DE" dirty="0" err="1" smtClean="0"/>
              <a:t>to</a:t>
            </a:r>
            <a:r>
              <a:rPr lang="de-DE" dirty="0" smtClean="0"/>
              <a:t> </a:t>
            </a:r>
            <a:r>
              <a:rPr lang="de-DE" dirty="0" err="1" smtClean="0"/>
              <a:t>maintain</a:t>
            </a:r>
            <a:r>
              <a:rPr lang="de-DE" dirty="0" smtClean="0"/>
              <a:t> </a:t>
            </a:r>
            <a:r>
              <a:rPr lang="de-DE" dirty="0" err="1" smtClean="0"/>
              <a:t>authenticity</a:t>
            </a:r>
            <a:endParaRPr lang="de-DE" dirty="0" smtClean="0"/>
          </a:p>
          <a:p>
            <a:pPr lvl="1"/>
            <a:r>
              <a:rPr lang="de-DE" dirty="0" smtClean="0"/>
              <a:t>(1) </a:t>
            </a:r>
            <a:r>
              <a:rPr lang="de-DE" dirty="0" err="1" smtClean="0"/>
              <a:t>Maintain</a:t>
            </a:r>
            <a:r>
              <a:rPr lang="de-DE" dirty="0" smtClean="0"/>
              <a:t> </a:t>
            </a:r>
            <a:r>
              <a:rPr lang="de-DE" dirty="0" err="1" smtClean="0"/>
              <a:t>integrity</a:t>
            </a:r>
            <a:r>
              <a:rPr lang="de-DE" dirty="0" smtClean="0"/>
              <a:t> via </a:t>
            </a:r>
            <a:r>
              <a:rPr lang="de-DE" dirty="0" err="1" smtClean="0"/>
              <a:t>hash</a:t>
            </a:r>
            <a:r>
              <a:rPr lang="de-DE" dirty="0" smtClean="0"/>
              <a:t> </a:t>
            </a:r>
            <a:r>
              <a:rPr lang="de-DE" dirty="0" err="1" smtClean="0"/>
              <a:t>values</a:t>
            </a:r>
            <a:r>
              <a:rPr lang="de-DE" dirty="0" smtClean="0"/>
              <a:t> (</a:t>
            </a:r>
            <a:r>
              <a:rPr lang="de-DE" dirty="0" err="1" smtClean="0"/>
              <a:t>frozen</a:t>
            </a:r>
            <a:r>
              <a:rPr lang="de-DE" dirty="0" smtClean="0"/>
              <a:t> </a:t>
            </a:r>
            <a:r>
              <a:rPr lang="de-DE" dirty="0" err="1" smtClean="0"/>
              <a:t>state</a:t>
            </a:r>
            <a:r>
              <a:rPr lang="de-DE" dirty="0" smtClean="0"/>
              <a:t>)</a:t>
            </a:r>
          </a:p>
          <a:p>
            <a:pPr lvl="1"/>
            <a:r>
              <a:rPr lang="de-DE" dirty="0" smtClean="0"/>
              <a:t>(2) </a:t>
            </a:r>
            <a:r>
              <a:rPr lang="de-DE" dirty="0" err="1" smtClean="0"/>
              <a:t>Maintain</a:t>
            </a:r>
            <a:r>
              <a:rPr lang="de-DE" dirty="0" smtClean="0"/>
              <a:t> </a:t>
            </a:r>
            <a:r>
              <a:rPr lang="de-DE" dirty="0" err="1" smtClean="0"/>
              <a:t>authenticity</a:t>
            </a:r>
            <a:r>
              <a:rPr lang="de-DE" dirty="0" smtClean="0"/>
              <a:t> via </a:t>
            </a:r>
            <a:r>
              <a:rPr lang="de-DE" dirty="0" err="1" smtClean="0"/>
              <a:t>metadata</a:t>
            </a:r>
            <a:r>
              <a:rPr lang="de-DE" dirty="0" smtClean="0"/>
              <a:t> (</a:t>
            </a:r>
            <a:r>
              <a:rPr lang="de-DE" dirty="0" err="1" smtClean="0"/>
              <a:t>transition</a:t>
            </a:r>
            <a:r>
              <a:rPr lang="de-DE" dirty="0" smtClean="0"/>
              <a:t> </a:t>
            </a:r>
            <a:r>
              <a:rPr lang="de-DE" dirty="0" err="1" smtClean="0"/>
              <a:t>state</a:t>
            </a:r>
            <a:r>
              <a:rPr lang="de-DE" dirty="0" smtClean="0"/>
              <a:t>)</a:t>
            </a:r>
          </a:p>
          <a:p>
            <a:pPr lvl="1"/>
            <a:r>
              <a:rPr lang="de-DE" dirty="0" smtClean="0"/>
              <a:t>(3) </a:t>
            </a:r>
            <a:r>
              <a:rPr lang="de-DE" dirty="0" err="1" smtClean="0"/>
              <a:t>Maintain</a:t>
            </a:r>
            <a:r>
              <a:rPr lang="de-DE" dirty="0" smtClean="0"/>
              <a:t> a </a:t>
            </a:r>
            <a:r>
              <a:rPr lang="de-DE" dirty="0" err="1" smtClean="0"/>
              <a:t>net</a:t>
            </a:r>
            <a:r>
              <a:rPr lang="de-DE" dirty="0" smtClean="0"/>
              <a:t> </a:t>
            </a:r>
            <a:r>
              <a:rPr lang="de-DE" dirty="0" err="1" smtClean="0"/>
              <a:t>of</a:t>
            </a:r>
            <a:r>
              <a:rPr lang="de-DE" dirty="0" smtClean="0"/>
              <a:t> </a:t>
            </a:r>
            <a:r>
              <a:rPr lang="de-DE" dirty="0" err="1" smtClean="0"/>
              <a:t>references</a:t>
            </a:r>
            <a:endParaRPr lang="de-DE" dirty="0" smtClean="0"/>
          </a:p>
          <a:p>
            <a:pPr lvl="1"/>
            <a:r>
              <a:rPr lang="de-DE" dirty="0" smtClean="0"/>
              <a:t>(4) </a:t>
            </a:r>
            <a:r>
              <a:rPr lang="de-DE" dirty="0" err="1" smtClean="0"/>
              <a:t>Document</a:t>
            </a:r>
            <a:r>
              <a:rPr lang="de-DE" dirty="0" smtClean="0"/>
              <a:t> </a:t>
            </a:r>
            <a:r>
              <a:rPr lang="de-DE" dirty="0" err="1" smtClean="0"/>
              <a:t>what</a:t>
            </a:r>
            <a:r>
              <a:rPr lang="de-DE" dirty="0" smtClean="0"/>
              <a:t> </a:t>
            </a:r>
            <a:r>
              <a:rPr lang="de-DE" dirty="0" err="1" smtClean="0"/>
              <a:t>you</a:t>
            </a:r>
            <a:r>
              <a:rPr lang="de-DE" dirty="0" smtClean="0"/>
              <a:t> do</a:t>
            </a:r>
          </a:p>
        </p:txBody>
      </p:sp>
      <p:sp>
        <p:nvSpPr>
          <p:cNvPr id="4" name="Fußzeilenplatzhalter 3"/>
          <p:cNvSpPr>
            <a:spLocks noGrp="1"/>
          </p:cNvSpPr>
          <p:nvPr>
            <p:ph type="ftr" sz="quarter" idx="10"/>
          </p:nvPr>
        </p:nvSpPr>
        <p:spPr/>
        <p:txBody>
          <a:bodyPr/>
          <a:lstStyle/>
          <a:p>
            <a:pPr>
              <a:defRPr/>
            </a:pPr>
            <a:fld id="{8D6B172C-FD22-491F-AFE1-1BF0CA015C50}" type="slidenum">
              <a:rPr lang="de-DE" smtClean="0"/>
              <a:pPr>
                <a:defRPr/>
              </a:pPr>
              <a:t>11</a:t>
            </a:fld>
            <a:r>
              <a:rPr lang="de-DE" smtClean="0"/>
              <a:t>    </a:t>
            </a:r>
            <a:endParaRPr lang="de-DE"/>
          </a:p>
        </p:txBody>
      </p:sp>
    </p:spTree>
  </p:cSld>
  <p:clrMapOvr>
    <a:masterClrMapping/>
  </p:clrMapOvr>
  <p:transition>
    <p:pull dir="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(1) Hash Values (</a:t>
            </a:r>
            <a:r>
              <a:rPr lang="de-DE" dirty="0" err="1" smtClean="0"/>
              <a:t>Frozen</a:t>
            </a:r>
            <a:r>
              <a:rPr lang="de-DE" dirty="0" smtClean="0"/>
              <a:t> State)</a:t>
            </a:r>
            <a:endParaRPr lang="de-DE" dirty="0"/>
          </a:p>
        </p:txBody>
      </p:sp>
      <p:sp>
        <p:nvSpPr>
          <p:cNvPr id="3" name="Inhaltsplatzhalter 2"/>
          <p:cNvSpPr>
            <a:spLocks noGrp="1"/>
          </p:cNvSpPr>
          <p:nvPr>
            <p:ph idx="1"/>
          </p:nvPr>
        </p:nvSpPr>
        <p:spPr/>
        <p:txBody>
          <a:bodyPr/>
          <a:lstStyle/>
          <a:p>
            <a:r>
              <a:rPr lang="en-GB" dirty="0" smtClean="0"/>
              <a:t>Each DIMAG file has its own hash-value-file</a:t>
            </a:r>
          </a:p>
          <a:p>
            <a:r>
              <a:rPr lang="en-GB" dirty="0" smtClean="0"/>
              <a:t>DIMAG recalculates the hash values and compares them with the value in the hash-value-file</a:t>
            </a:r>
          </a:p>
          <a:p>
            <a:pPr lvl="1"/>
            <a:r>
              <a:rPr lang="en-GB" dirty="0" smtClean="0"/>
              <a:t>New files: every day</a:t>
            </a:r>
          </a:p>
          <a:p>
            <a:pPr lvl="1"/>
            <a:r>
              <a:rPr lang="en-GB" dirty="0" smtClean="0"/>
              <a:t>All files: every week</a:t>
            </a:r>
            <a:endParaRPr lang="en-GB" dirty="0"/>
          </a:p>
        </p:txBody>
      </p:sp>
      <p:sp>
        <p:nvSpPr>
          <p:cNvPr id="4" name="Fußzeilenplatzhalter 3"/>
          <p:cNvSpPr>
            <a:spLocks noGrp="1"/>
          </p:cNvSpPr>
          <p:nvPr>
            <p:ph type="ftr" sz="quarter" idx="10"/>
          </p:nvPr>
        </p:nvSpPr>
        <p:spPr/>
        <p:txBody>
          <a:bodyPr/>
          <a:lstStyle/>
          <a:p>
            <a:pPr>
              <a:defRPr/>
            </a:pPr>
            <a:fld id="{8D6B172C-FD22-491F-AFE1-1BF0CA015C50}" type="slidenum">
              <a:rPr lang="de-DE" smtClean="0"/>
              <a:pPr>
                <a:defRPr/>
              </a:pPr>
              <a:t>12</a:t>
            </a:fld>
            <a:r>
              <a:rPr lang="de-DE" smtClean="0"/>
              <a:t>    </a:t>
            </a:r>
            <a:endParaRPr lang="de-DE"/>
          </a:p>
        </p:txBody>
      </p:sp>
    </p:spTree>
  </p:cSld>
  <p:clrMapOvr>
    <a:masterClrMapping/>
  </p:clrMapOvr>
  <p:transition>
    <p:pull dir="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Fußzeilenplatzhalter 3"/>
          <p:cNvSpPr>
            <a:spLocks noGrp="1"/>
          </p:cNvSpPr>
          <p:nvPr>
            <p:ph type="ftr" sz="quarter" idx="10"/>
          </p:nvPr>
        </p:nvSpPr>
        <p:spPr/>
        <p:txBody>
          <a:bodyPr/>
          <a:lstStyle/>
          <a:p>
            <a:fld id="{322FC9BC-FECF-4235-80F4-1DF6A82E8569}" type="slidenum">
              <a:rPr lang="de-DE"/>
              <a:pPr/>
              <a:t>13</a:t>
            </a:fld>
            <a:r>
              <a:rPr lang="de-DE"/>
              <a:t>    </a:t>
            </a:r>
          </a:p>
        </p:txBody>
      </p:sp>
      <p:sp>
        <p:nvSpPr>
          <p:cNvPr id="305154" name="Rectangle 2"/>
          <p:cNvSpPr>
            <a:spLocks noGrp="1" noChangeArrowheads="1"/>
          </p:cNvSpPr>
          <p:nvPr>
            <p:ph type="title"/>
          </p:nvPr>
        </p:nvSpPr>
        <p:spPr>
          <a:xfrm>
            <a:off x="323528" y="333375"/>
            <a:ext cx="8496944" cy="1143000"/>
          </a:xfrm>
        </p:spPr>
        <p:txBody>
          <a:bodyPr/>
          <a:lstStyle/>
          <a:p>
            <a:r>
              <a:rPr lang="de-DE" dirty="0" err="1" smtClean="0"/>
              <a:t>How</a:t>
            </a:r>
            <a:r>
              <a:rPr lang="de-DE" dirty="0" smtClean="0"/>
              <a:t> </a:t>
            </a:r>
            <a:r>
              <a:rPr lang="de-DE" dirty="0" err="1" smtClean="0"/>
              <a:t>We</a:t>
            </a:r>
            <a:r>
              <a:rPr lang="de-DE" dirty="0" smtClean="0"/>
              <a:t> </a:t>
            </a:r>
            <a:r>
              <a:rPr lang="de-DE" dirty="0" err="1" smtClean="0"/>
              <a:t>Obtain</a:t>
            </a:r>
            <a:r>
              <a:rPr lang="de-DE" dirty="0" smtClean="0"/>
              <a:t> Historical Information</a:t>
            </a:r>
            <a:endParaRPr lang="de-DE" dirty="0"/>
          </a:p>
        </p:txBody>
      </p:sp>
      <p:sp>
        <p:nvSpPr>
          <p:cNvPr id="305156" name="Text Box 4"/>
          <p:cNvSpPr txBox="1">
            <a:spLocks noChangeArrowheads="1"/>
          </p:cNvSpPr>
          <p:nvPr/>
        </p:nvSpPr>
        <p:spPr bwMode="auto">
          <a:xfrm>
            <a:off x="179388" y="2924175"/>
            <a:ext cx="864339" cy="369332"/>
          </a:xfrm>
          <a:prstGeom prst="rect">
            <a:avLst/>
          </a:prstGeom>
          <a:noFill/>
          <a:ln w="25400">
            <a:solidFill>
              <a:schemeClr val="accent2"/>
            </a:solidFill>
            <a:miter lim="800000"/>
            <a:headEnd/>
            <a:tailEnd/>
          </a:ln>
          <a:effectLst/>
        </p:spPr>
        <p:txBody>
          <a:bodyPr wrap="none">
            <a:spAutoFit/>
          </a:bodyPr>
          <a:lstStyle/>
          <a:p>
            <a:r>
              <a:rPr lang="de-DE" dirty="0" err="1" smtClean="0"/>
              <a:t>Author</a:t>
            </a:r>
            <a:endParaRPr lang="de-DE" dirty="0"/>
          </a:p>
        </p:txBody>
      </p:sp>
      <p:sp>
        <p:nvSpPr>
          <p:cNvPr id="305157" name="Text Box 5"/>
          <p:cNvSpPr txBox="1">
            <a:spLocks noChangeArrowheads="1"/>
          </p:cNvSpPr>
          <p:nvPr/>
        </p:nvSpPr>
        <p:spPr bwMode="auto">
          <a:xfrm>
            <a:off x="323850" y="3916363"/>
            <a:ext cx="1415772" cy="369332"/>
          </a:xfrm>
          <a:prstGeom prst="rect">
            <a:avLst/>
          </a:prstGeom>
          <a:noFill/>
          <a:ln w="25400">
            <a:solidFill>
              <a:srgbClr val="008000"/>
            </a:solidFill>
            <a:miter lim="800000"/>
            <a:headEnd/>
            <a:tailEnd/>
          </a:ln>
          <a:effectLst/>
        </p:spPr>
        <p:txBody>
          <a:bodyPr wrap="none">
            <a:spAutoFit/>
          </a:bodyPr>
          <a:lstStyle/>
          <a:p>
            <a:r>
              <a:rPr lang="de-DE" dirty="0" smtClean="0"/>
              <a:t>Original </a:t>
            </a:r>
            <a:r>
              <a:rPr lang="de-DE" dirty="0" err="1" smtClean="0"/>
              <a:t>text</a:t>
            </a:r>
            <a:endParaRPr lang="de-DE" dirty="0"/>
          </a:p>
        </p:txBody>
      </p:sp>
      <p:sp>
        <p:nvSpPr>
          <p:cNvPr id="305158" name="Line 6"/>
          <p:cNvSpPr>
            <a:spLocks noChangeShapeType="1"/>
          </p:cNvSpPr>
          <p:nvPr/>
        </p:nvSpPr>
        <p:spPr bwMode="auto">
          <a:xfrm>
            <a:off x="539750" y="3357563"/>
            <a:ext cx="647700" cy="431800"/>
          </a:xfrm>
          <a:prstGeom prst="line">
            <a:avLst/>
          </a:prstGeom>
          <a:noFill/>
          <a:ln w="25400">
            <a:solidFill>
              <a:schemeClr val="tx1"/>
            </a:solidFill>
            <a:round/>
            <a:headEnd/>
            <a:tailEnd type="arrow" w="med" len="med"/>
          </a:ln>
          <a:effectLst/>
        </p:spPr>
        <p:txBody>
          <a:bodyPr/>
          <a:lstStyle/>
          <a:p>
            <a:endParaRPr lang="de-DE"/>
          </a:p>
        </p:txBody>
      </p:sp>
      <p:sp>
        <p:nvSpPr>
          <p:cNvPr id="305159" name="Line 7"/>
          <p:cNvSpPr>
            <a:spLocks noChangeShapeType="1"/>
          </p:cNvSpPr>
          <p:nvPr/>
        </p:nvSpPr>
        <p:spPr bwMode="auto">
          <a:xfrm>
            <a:off x="755650" y="4724400"/>
            <a:ext cx="8137525" cy="0"/>
          </a:xfrm>
          <a:prstGeom prst="line">
            <a:avLst/>
          </a:prstGeom>
          <a:noFill/>
          <a:ln w="25400">
            <a:solidFill>
              <a:schemeClr val="tx1"/>
            </a:solidFill>
            <a:round/>
            <a:headEnd/>
            <a:tailEnd type="triangle" w="med" len="med"/>
          </a:ln>
          <a:effectLst/>
        </p:spPr>
        <p:txBody>
          <a:bodyPr/>
          <a:lstStyle/>
          <a:p>
            <a:endParaRPr lang="de-DE"/>
          </a:p>
        </p:txBody>
      </p:sp>
      <p:sp>
        <p:nvSpPr>
          <p:cNvPr id="305160" name="Text Box 8"/>
          <p:cNvSpPr txBox="1">
            <a:spLocks noChangeArrowheads="1"/>
          </p:cNvSpPr>
          <p:nvPr/>
        </p:nvSpPr>
        <p:spPr bwMode="auto">
          <a:xfrm>
            <a:off x="6256759" y="3933825"/>
            <a:ext cx="1685077" cy="369332"/>
          </a:xfrm>
          <a:prstGeom prst="rect">
            <a:avLst/>
          </a:prstGeom>
          <a:noFill/>
          <a:ln w="25400">
            <a:solidFill>
              <a:srgbClr val="003300"/>
            </a:solidFill>
            <a:miter lim="800000"/>
            <a:headEnd/>
            <a:tailEnd/>
          </a:ln>
          <a:effectLst/>
        </p:spPr>
        <p:txBody>
          <a:bodyPr wrap="none">
            <a:spAutoFit/>
          </a:bodyPr>
          <a:lstStyle/>
          <a:p>
            <a:r>
              <a:rPr lang="de-DE" dirty="0" smtClean="0"/>
              <a:t>Archival </a:t>
            </a:r>
            <a:r>
              <a:rPr lang="de-DE" dirty="0" err="1" smtClean="0"/>
              <a:t>object</a:t>
            </a:r>
            <a:endParaRPr lang="de-DE" dirty="0"/>
          </a:p>
        </p:txBody>
      </p:sp>
      <p:sp>
        <p:nvSpPr>
          <p:cNvPr id="305161" name="Text Box 9"/>
          <p:cNvSpPr txBox="1">
            <a:spLocks noChangeArrowheads="1"/>
          </p:cNvSpPr>
          <p:nvPr/>
        </p:nvSpPr>
        <p:spPr bwMode="auto">
          <a:xfrm>
            <a:off x="6804248" y="2924944"/>
            <a:ext cx="671979" cy="369332"/>
          </a:xfrm>
          <a:prstGeom prst="rect">
            <a:avLst/>
          </a:prstGeom>
          <a:noFill/>
          <a:ln w="25400">
            <a:solidFill>
              <a:srgbClr val="FF6600"/>
            </a:solidFill>
            <a:miter lim="800000"/>
            <a:headEnd/>
            <a:tailEnd/>
          </a:ln>
          <a:effectLst/>
        </p:spPr>
        <p:txBody>
          <a:bodyPr wrap="none">
            <a:spAutoFit/>
          </a:bodyPr>
          <a:lstStyle/>
          <a:p>
            <a:r>
              <a:rPr lang="de-DE" dirty="0" smtClean="0"/>
              <a:t>User</a:t>
            </a:r>
            <a:endParaRPr lang="de-DE" dirty="0"/>
          </a:p>
        </p:txBody>
      </p:sp>
      <p:sp>
        <p:nvSpPr>
          <p:cNvPr id="305162" name="Line 10"/>
          <p:cNvSpPr>
            <a:spLocks noChangeShapeType="1"/>
          </p:cNvSpPr>
          <p:nvPr/>
        </p:nvSpPr>
        <p:spPr bwMode="auto">
          <a:xfrm>
            <a:off x="1187450" y="4508500"/>
            <a:ext cx="0" cy="433388"/>
          </a:xfrm>
          <a:prstGeom prst="line">
            <a:avLst/>
          </a:prstGeom>
          <a:noFill/>
          <a:ln w="25400">
            <a:solidFill>
              <a:schemeClr val="tx1"/>
            </a:solidFill>
            <a:round/>
            <a:headEnd type="arrow" w="med" len="med"/>
            <a:tailEnd/>
          </a:ln>
          <a:effectLst/>
        </p:spPr>
        <p:txBody>
          <a:bodyPr/>
          <a:lstStyle/>
          <a:p>
            <a:endParaRPr lang="de-DE"/>
          </a:p>
        </p:txBody>
      </p:sp>
      <p:sp>
        <p:nvSpPr>
          <p:cNvPr id="305163" name="Text Box 11"/>
          <p:cNvSpPr txBox="1">
            <a:spLocks noChangeArrowheads="1"/>
          </p:cNvSpPr>
          <p:nvPr/>
        </p:nvSpPr>
        <p:spPr bwMode="auto">
          <a:xfrm>
            <a:off x="663575" y="5002213"/>
            <a:ext cx="1569660" cy="369332"/>
          </a:xfrm>
          <a:prstGeom prst="rect">
            <a:avLst/>
          </a:prstGeom>
          <a:noFill/>
          <a:ln w="9525">
            <a:noFill/>
            <a:miter lim="800000"/>
            <a:headEnd/>
            <a:tailEnd/>
          </a:ln>
          <a:effectLst/>
        </p:spPr>
        <p:txBody>
          <a:bodyPr wrap="none">
            <a:spAutoFit/>
          </a:bodyPr>
          <a:lstStyle/>
          <a:p>
            <a:r>
              <a:rPr lang="de-DE" dirty="0" err="1" smtClean="0"/>
              <a:t>Creation</a:t>
            </a:r>
            <a:r>
              <a:rPr lang="de-DE" dirty="0" smtClean="0"/>
              <a:t> </a:t>
            </a:r>
            <a:r>
              <a:rPr lang="de-DE" dirty="0" err="1" smtClean="0"/>
              <a:t>date</a:t>
            </a:r>
            <a:endParaRPr lang="de-DE" dirty="0"/>
          </a:p>
        </p:txBody>
      </p:sp>
      <p:sp>
        <p:nvSpPr>
          <p:cNvPr id="305164" name="Line 12"/>
          <p:cNvSpPr>
            <a:spLocks noChangeShapeType="1"/>
          </p:cNvSpPr>
          <p:nvPr/>
        </p:nvSpPr>
        <p:spPr bwMode="auto">
          <a:xfrm>
            <a:off x="7112000" y="4560888"/>
            <a:ext cx="0" cy="433387"/>
          </a:xfrm>
          <a:prstGeom prst="line">
            <a:avLst/>
          </a:prstGeom>
          <a:noFill/>
          <a:ln w="25400">
            <a:solidFill>
              <a:schemeClr val="tx1"/>
            </a:solidFill>
            <a:round/>
            <a:headEnd/>
            <a:tailEnd/>
          </a:ln>
          <a:effectLst/>
        </p:spPr>
        <p:txBody>
          <a:bodyPr/>
          <a:lstStyle/>
          <a:p>
            <a:endParaRPr lang="de-DE"/>
          </a:p>
        </p:txBody>
      </p:sp>
      <p:sp>
        <p:nvSpPr>
          <p:cNvPr id="305165" name="Text Box 13"/>
          <p:cNvSpPr txBox="1">
            <a:spLocks noChangeArrowheads="1"/>
          </p:cNvSpPr>
          <p:nvPr/>
        </p:nvSpPr>
        <p:spPr bwMode="auto">
          <a:xfrm>
            <a:off x="6447884" y="5006975"/>
            <a:ext cx="1364476" cy="369332"/>
          </a:xfrm>
          <a:prstGeom prst="rect">
            <a:avLst/>
          </a:prstGeom>
          <a:noFill/>
          <a:ln w="9525">
            <a:noFill/>
            <a:miter lim="800000"/>
            <a:headEnd/>
            <a:tailEnd/>
          </a:ln>
          <a:effectLst/>
        </p:spPr>
        <p:txBody>
          <a:bodyPr wrap="none">
            <a:spAutoFit/>
          </a:bodyPr>
          <a:lstStyle/>
          <a:p>
            <a:r>
              <a:rPr lang="de-DE" dirty="0" smtClean="0"/>
              <a:t>Date </a:t>
            </a:r>
            <a:r>
              <a:rPr lang="de-DE" dirty="0" err="1" smtClean="0"/>
              <a:t>of</a:t>
            </a:r>
            <a:r>
              <a:rPr lang="de-DE" dirty="0" smtClean="0"/>
              <a:t> </a:t>
            </a:r>
            <a:r>
              <a:rPr lang="de-DE" dirty="0" err="1" smtClean="0"/>
              <a:t>use</a:t>
            </a:r>
            <a:endParaRPr lang="de-DE" dirty="0"/>
          </a:p>
        </p:txBody>
      </p:sp>
      <p:sp>
        <p:nvSpPr>
          <p:cNvPr id="305166" name="Line 14"/>
          <p:cNvSpPr>
            <a:spLocks noChangeShapeType="1"/>
          </p:cNvSpPr>
          <p:nvPr/>
        </p:nvSpPr>
        <p:spPr bwMode="auto">
          <a:xfrm>
            <a:off x="7092950" y="3429000"/>
            <a:ext cx="0" cy="431800"/>
          </a:xfrm>
          <a:prstGeom prst="line">
            <a:avLst/>
          </a:prstGeom>
          <a:noFill/>
          <a:ln w="25400">
            <a:solidFill>
              <a:schemeClr val="tx1"/>
            </a:solidFill>
            <a:round/>
            <a:headEnd type="arrow" w="med" len="med"/>
            <a:tailEnd/>
          </a:ln>
          <a:effectLst/>
        </p:spPr>
        <p:txBody>
          <a:bodyPr/>
          <a:lstStyle/>
          <a:p>
            <a:endParaRPr lang="de-DE"/>
          </a:p>
        </p:txBody>
      </p:sp>
      <p:sp>
        <p:nvSpPr>
          <p:cNvPr id="305167" name="Text Box 15"/>
          <p:cNvSpPr txBox="1">
            <a:spLocks noChangeArrowheads="1"/>
          </p:cNvSpPr>
          <p:nvPr/>
        </p:nvSpPr>
        <p:spPr bwMode="auto">
          <a:xfrm>
            <a:off x="8512175" y="4656138"/>
            <a:ext cx="247650" cy="366712"/>
          </a:xfrm>
          <a:prstGeom prst="rect">
            <a:avLst/>
          </a:prstGeom>
          <a:noFill/>
          <a:ln w="9525">
            <a:noFill/>
            <a:miter lim="800000"/>
            <a:headEnd/>
            <a:tailEnd/>
          </a:ln>
          <a:effectLst/>
        </p:spPr>
        <p:txBody>
          <a:bodyPr wrap="none">
            <a:spAutoFit/>
          </a:bodyPr>
          <a:lstStyle/>
          <a:p>
            <a:r>
              <a:rPr lang="de-DE"/>
              <a:t>t</a:t>
            </a:r>
          </a:p>
        </p:txBody>
      </p:sp>
      <p:sp>
        <p:nvSpPr>
          <p:cNvPr id="305168" name="Line 16"/>
          <p:cNvSpPr>
            <a:spLocks noChangeShapeType="1"/>
          </p:cNvSpPr>
          <p:nvPr/>
        </p:nvSpPr>
        <p:spPr bwMode="auto">
          <a:xfrm flipV="1">
            <a:off x="1835697" y="4149080"/>
            <a:ext cx="4392488" cy="0"/>
          </a:xfrm>
          <a:prstGeom prst="line">
            <a:avLst/>
          </a:prstGeom>
          <a:noFill/>
          <a:ln w="25400">
            <a:solidFill>
              <a:srgbClr val="FF0000"/>
            </a:solidFill>
            <a:prstDash val="sysDot"/>
            <a:round/>
            <a:headEnd/>
            <a:tailEnd type="arrow" w="med" len="med"/>
          </a:ln>
          <a:effectLst/>
        </p:spPr>
        <p:txBody>
          <a:bodyPr/>
          <a:lstStyle/>
          <a:p>
            <a:endParaRPr lang="de-DE"/>
          </a:p>
        </p:txBody>
      </p:sp>
      <p:sp>
        <p:nvSpPr>
          <p:cNvPr id="305169" name="Text Box 17"/>
          <p:cNvSpPr txBox="1">
            <a:spLocks noChangeArrowheads="1"/>
          </p:cNvSpPr>
          <p:nvPr/>
        </p:nvSpPr>
        <p:spPr bwMode="auto">
          <a:xfrm>
            <a:off x="1743075" y="2940050"/>
            <a:ext cx="889987" cy="369332"/>
          </a:xfrm>
          <a:prstGeom prst="rect">
            <a:avLst/>
          </a:prstGeom>
          <a:noFill/>
          <a:ln w="25400">
            <a:solidFill>
              <a:srgbClr val="000080"/>
            </a:solidFill>
            <a:miter lim="800000"/>
            <a:headEnd/>
            <a:tailEnd/>
          </a:ln>
          <a:effectLst/>
        </p:spPr>
        <p:txBody>
          <a:bodyPr wrap="none">
            <a:spAutoFit/>
          </a:bodyPr>
          <a:lstStyle/>
          <a:p>
            <a:r>
              <a:rPr lang="de-DE" dirty="0" smtClean="0"/>
              <a:t>Reality</a:t>
            </a:r>
            <a:endParaRPr lang="de-DE" dirty="0"/>
          </a:p>
        </p:txBody>
      </p:sp>
      <p:sp>
        <p:nvSpPr>
          <p:cNvPr id="305170" name="Line 18"/>
          <p:cNvSpPr>
            <a:spLocks noChangeShapeType="1"/>
          </p:cNvSpPr>
          <p:nvPr/>
        </p:nvSpPr>
        <p:spPr bwMode="auto">
          <a:xfrm flipV="1">
            <a:off x="1258888" y="3357563"/>
            <a:ext cx="1009650" cy="431800"/>
          </a:xfrm>
          <a:prstGeom prst="line">
            <a:avLst/>
          </a:prstGeom>
          <a:noFill/>
          <a:ln w="25400">
            <a:solidFill>
              <a:schemeClr val="tx1"/>
            </a:solidFill>
            <a:round/>
            <a:headEnd type="arrow" w="med" len="med"/>
            <a:tailEnd/>
          </a:ln>
          <a:effectLst/>
        </p:spPr>
        <p:txBody>
          <a:bodyPr/>
          <a:lstStyle/>
          <a:p>
            <a:endParaRPr lang="de-DE"/>
          </a:p>
        </p:txBody>
      </p:sp>
    </p:spTree>
  </p:cSld>
  <p:clrMapOvr>
    <a:masterClrMapping/>
  </p:clrMapOvr>
  <p:transition>
    <p:pull dir="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Fußzeilenplatzhalter 3"/>
          <p:cNvSpPr>
            <a:spLocks noGrp="1"/>
          </p:cNvSpPr>
          <p:nvPr>
            <p:ph type="ftr" sz="quarter" idx="10"/>
          </p:nvPr>
        </p:nvSpPr>
        <p:spPr/>
        <p:txBody>
          <a:bodyPr/>
          <a:lstStyle/>
          <a:p>
            <a:fld id="{18D7C544-2D4A-45BA-9C4B-EEDC442EDFC3}" type="slidenum">
              <a:rPr lang="de-DE"/>
              <a:pPr/>
              <a:t>14</a:t>
            </a:fld>
            <a:r>
              <a:rPr lang="de-DE"/>
              <a:t>    </a:t>
            </a:r>
          </a:p>
        </p:txBody>
      </p:sp>
      <p:sp>
        <p:nvSpPr>
          <p:cNvPr id="306178" name="Rectangle 2"/>
          <p:cNvSpPr>
            <a:spLocks noGrp="1" noChangeArrowheads="1"/>
          </p:cNvSpPr>
          <p:nvPr>
            <p:ph type="title"/>
          </p:nvPr>
        </p:nvSpPr>
        <p:spPr>
          <a:xfrm>
            <a:off x="613792" y="333375"/>
            <a:ext cx="8350696" cy="1143000"/>
          </a:xfrm>
        </p:spPr>
        <p:txBody>
          <a:bodyPr/>
          <a:lstStyle/>
          <a:p>
            <a:r>
              <a:rPr lang="de-DE" dirty="0" err="1" smtClean="0"/>
              <a:t>How</a:t>
            </a:r>
            <a:r>
              <a:rPr lang="de-DE" dirty="0" smtClean="0"/>
              <a:t> </a:t>
            </a:r>
            <a:r>
              <a:rPr lang="de-DE" dirty="0" err="1" smtClean="0"/>
              <a:t>We</a:t>
            </a:r>
            <a:r>
              <a:rPr lang="de-DE" dirty="0" smtClean="0"/>
              <a:t> </a:t>
            </a:r>
            <a:r>
              <a:rPr lang="de-DE" dirty="0" err="1" smtClean="0"/>
              <a:t>Trace</a:t>
            </a:r>
            <a:r>
              <a:rPr lang="de-DE" dirty="0" smtClean="0"/>
              <a:t> Back </a:t>
            </a:r>
            <a:r>
              <a:rPr lang="de-DE" dirty="0" err="1" smtClean="0"/>
              <a:t>Our</a:t>
            </a:r>
            <a:r>
              <a:rPr lang="de-DE" dirty="0" smtClean="0"/>
              <a:t> Digital </a:t>
            </a:r>
            <a:r>
              <a:rPr lang="de-DE" dirty="0" err="1" smtClean="0"/>
              <a:t>History</a:t>
            </a:r>
            <a:endParaRPr lang="de-DE" dirty="0"/>
          </a:p>
        </p:txBody>
      </p:sp>
      <p:sp>
        <p:nvSpPr>
          <p:cNvPr id="306179" name="Text Box 3"/>
          <p:cNvSpPr txBox="1">
            <a:spLocks noChangeArrowheads="1"/>
          </p:cNvSpPr>
          <p:nvPr/>
        </p:nvSpPr>
        <p:spPr bwMode="auto">
          <a:xfrm>
            <a:off x="179388" y="2924175"/>
            <a:ext cx="864339" cy="369332"/>
          </a:xfrm>
          <a:prstGeom prst="rect">
            <a:avLst/>
          </a:prstGeom>
          <a:noFill/>
          <a:ln w="25400">
            <a:solidFill>
              <a:schemeClr val="accent2"/>
            </a:solidFill>
            <a:miter lim="800000"/>
            <a:headEnd/>
            <a:tailEnd/>
          </a:ln>
          <a:effectLst/>
        </p:spPr>
        <p:txBody>
          <a:bodyPr wrap="none">
            <a:spAutoFit/>
          </a:bodyPr>
          <a:lstStyle/>
          <a:p>
            <a:r>
              <a:rPr lang="de-DE" dirty="0" err="1" smtClean="0">
                <a:solidFill>
                  <a:schemeClr val="bg2"/>
                </a:solidFill>
              </a:rPr>
              <a:t>Author</a:t>
            </a:r>
            <a:endParaRPr lang="de-DE" dirty="0">
              <a:solidFill>
                <a:schemeClr val="bg2"/>
              </a:solidFill>
            </a:endParaRPr>
          </a:p>
        </p:txBody>
      </p:sp>
      <p:sp>
        <p:nvSpPr>
          <p:cNvPr id="306180" name="Text Box 4"/>
          <p:cNvSpPr txBox="1">
            <a:spLocks noChangeArrowheads="1"/>
          </p:cNvSpPr>
          <p:nvPr/>
        </p:nvSpPr>
        <p:spPr bwMode="auto">
          <a:xfrm>
            <a:off x="250825" y="3933825"/>
            <a:ext cx="2082621" cy="369332"/>
          </a:xfrm>
          <a:prstGeom prst="rect">
            <a:avLst/>
          </a:prstGeom>
          <a:noFill/>
          <a:ln w="25400">
            <a:solidFill>
              <a:srgbClr val="008000"/>
            </a:solidFill>
            <a:miter lim="800000"/>
            <a:headEnd/>
            <a:tailEnd/>
          </a:ln>
          <a:effectLst/>
        </p:spPr>
        <p:txBody>
          <a:bodyPr wrap="none">
            <a:spAutoFit/>
          </a:bodyPr>
          <a:lstStyle/>
          <a:p>
            <a:r>
              <a:rPr lang="de-DE" dirty="0" smtClean="0"/>
              <a:t>Original digital </a:t>
            </a:r>
            <a:r>
              <a:rPr lang="de-DE" dirty="0" err="1" smtClean="0"/>
              <a:t>text</a:t>
            </a:r>
            <a:endParaRPr lang="de-DE" dirty="0"/>
          </a:p>
        </p:txBody>
      </p:sp>
      <p:sp>
        <p:nvSpPr>
          <p:cNvPr id="306181" name="Line 5"/>
          <p:cNvSpPr>
            <a:spLocks noChangeShapeType="1"/>
          </p:cNvSpPr>
          <p:nvPr/>
        </p:nvSpPr>
        <p:spPr bwMode="auto">
          <a:xfrm>
            <a:off x="539750" y="3357563"/>
            <a:ext cx="647700" cy="431800"/>
          </a:xfrm>
          <a:prstGeom prst="line">
            <a:avLst/>
          </a:prstGeom>
          <a:noFill/>
          <a:ln w="25400">
            <a:solidFill>
              <a:schemeClr val="tx1"/>
            </a:solidFill>
            <a:round/>
            <a:headEnd/>
            <a:tailEnd/>
          </a:ln>
          <a:effectLst/>
        </p:spPr>
        <p:txBody>
          <a:bodyPr/>
          <a:lstStyle/>
          <a:p>
            <a:endParaRPr lang="de-DE"/>
          </a:p>
        </p:txBody>
      </p:sp>
      <p:sp>
        <p:nvSpPr>
          <p:cNvPr id="306182" name="Line 6"/>
          <p:cNvSpPr>
            <a:spLocks noChangeShapeType="1"/>
          </p:cNvSpPr>
          <p:nvPr/>
        </p:nvSpPr>
        <p:spPr bwMode="auto">
          <a:xfrm>
            <a:off x="755650" y="4724400"/>
            <a:ext cx="8137525" cy="0"/>
          </a:xfrm>
          <a:prstGeom prst="line">
            <a:avLst/>
          </a:prstGeom>
          <a:noFill/>
          <a:ln w="25400">
            <a:solidFill>
              <a:schemeClr val="tx1"/>
            </a:solidFill>
            <a:round/>
            <a:headEnd/>
            <a:tailEnd type="triangle" w="med" len="med"/>
          </a:ln>
          <a:effectLst/>
        </p:spPr>
        <p:txBody>
          <a:bodyPr/>
          <a:lstStyle/>
          <a:p>
            <a:endParaRPr lang="de-DE"/>
          </a:p>
        </p:txBody>
      </p:sp>
      <p:sp>
        <p:nvSpPr>
          <p:cNvPr id="306183" name="Text Box 7"/>
          <p:cNvSpPr txBox="1">
            <a:spLocks noChangeArrowheads="1"/>
          </p:cNvSpPr>
          <p:nvPr/>
        </p:nvSpPr>
        <p:spPr bwMode="auto">
          <a:xfrm>
            <a:off x="6314708" y="3933825"/>
            <a:ext cx="1569660" cy="369332"/>
          </a:xfrm>
          <a:prstGeom prst="rect">
            <a:avLst/>
          </a:prstGeom>
          <a:noFill/>
          <a:ln w="25400">
            <a:solidFill>
              <a:srgbClr val="003300"/>
            </a:solidFill>
            <a:miter lim="800000"/>
            <a:headEnd/>
            <a:tailEnd/>
          </a:ln>
          <a:effectLst/>
        </p:spPr>
        <p:txBody>
          <a:bodyPr wrap="none">
            <a:spAutoFit/>
          </a:bodyPr>
          <a:lstStyle/>
          <a:p>
            <a:r>
              <a:rPr lang="de-DE" dirty="0" smtClean="0"/>
              <a:t>The </a:t>
            </a:r>
            <a:r>
              <a:rPr lang="de-DE" dirty="0" err="1" smtClean="0"/>
              <a:t>fifth</a:t>
            </a:r>
            <a:r>
              <a:rPr lang="de-DE" dirty="0" smtClean="0"/>
              <a:t> </a:t>
            </a:r>
            <a:r>
              <a:rPr lang="de-DE" dirty="0" err="1" smtClean="0"/>
              <a:t>copy</a:t>
            </a:r>
            <a:endParaRPr lang="de-DE" dirty="0"/>
          </a:p>
        </p:txBody>
      </p:sp>
      <p:sp>
        <p:nvSpPr>
          <p:cNvPr id="306184" name="Text Box 8"/>
          <p:cNvSpPr txBox="1">
            <a:spLocks noChangeArrowheads="1"/>
          </p:cNvSpPr>
          <p:nvPr/>
        </p:nvSpPr>
        <p:spPr bwMode="auto">
          <a:xfrm>
            <a:off x="6804248" y="2924944"/>
            <a:ext cx="671979" cy="369332"/>
          </a:xfrm>
          <a:prstGeom prst="rect">
            <a:avLst/>
          </a:prstGeom>
          <a:noFill/>
          <a:ln w="25400">
            <a:solidFill>
              <a:srgbClr val="FF6600"/>
            </a:solidFill>
            <a:miter lim="800000"/>
            <a:headEnd/>
            <a:tailEnd/>
          </a:ln>
          <a:effectLst/>
        </p:spPr>
        <p:txBody>
          <a:bodyPr wrap="none">
            <a:spAutoFit/>
          </a:bodyPr>
          <a:lstStyle/>
          <a:p>
            <a:r>
              <a:rPr lang="de-DE" dirty="0" smtClean="0"/>
              <a:t>User</a:t>
            </a:r>
            <a:endParaRPr lang="de-DE" dirty="0"/>
          </a:p>
        </p:txBody>
      </p:sp>
      <p:sp>
        <p:nvSpPr>
          <p:cNvPr id="306185" name="Line 9"/>
          <p:cNvSpPr>
            <a:spLocks noChangeShapeType="1"/>
          </p:cNvSpPr>
          <p:nvPr/>
        </p:nvSpPr>
        <p:spPr bwMode="auto">
          <a:xfrm>
            <a:off x="1187450" y="4508500"/>
            <a:ext cx="0" cy="433388"/>
          </a:xfrm>
          <a:prstGeom prst="line">
            <a:avLst/>
          </a:prstGeom>
          <a:noFill/>
          <a:ln w="25400">
            <a:solidFill>
              <a:schemeClr val="tx1"/>
            </a:solidFill>
            <a:round/>
            <a:headEnd/>
            <a:tailEnd/>
          </a:ln>
          <a:effectLst/>
        </p:spPr>
        <p:txBody>
          <a:bodyPr/>
          <a:lstStyle/>
          <a:p>
            <a:endParaRPr lang="de-DE"/>
          </a:p>
        </p:txBody>
      </p:sp>
      <p:sp>
        <p:nvSpPr>
          <p:cNvPr id="306186" name="Text Box 10"/>
          <p:cNvSpPr txBox="1">
            <a:spLocks noChangeArrowheads="1"/>
          </p:cNvSpPr>
          <p:nvPr/>
        </p:nvSpPr>
        <p:spPr bwMode="auto">
          <a:xfrm>
            <a:off x="663575" y="5002213"/>
            <a:ext cx="1569660" cy="369332"/>
          </a:xfrm>
          <a:prstGeom prst="rect">
            <a:avLst/>
          </a:prstGeom>
          <a:noFill/>
          <a:ln w="9525">
            <a:noFill/>
            <a:miter lim="800000"/>
            <a:headEnd/>
            <a:tailEnd/>
          </a:ln>
          <a:effectLst/>
        </p:spPr>
        <p:txBody>
          <a:bodyPr wrap="none">
            <a:spAutoFit/>
          </a:bodyPr>
          <a:lstStyle/>
          <a:p>
            <a:r>
              <a:rPr lang="de-DE" dirty="0" err="1" smtClean="0">
                <a:solidFill>
                  <a:schemeClr val="bg2"/>
                </a:solidFill>
              </a:rPr>
              <a:t>Creation</a:t>
            </a:r>
            <a:r>
              <a:rPr lang="de-DE" dirty="0" smtClean="0">
                <a:solidFill>
                  <a:schemeClr val="bg2"/>
                </a:solidFill>
              </a:rPr>
              <a:t> </a:t>
            </a:r>
            <a:r>
              <a:rPr lang="de-DE" dirty="0" err="1" smtClean="0">
                <a:solidFill>
                  <a:schemeClr val="bg2"/>
                </a:solidFill>
              </a:rPr>
              <a:t>date</a:t>
            </a:r>
            <a:endParaRPr lang="de-DE" dirty="0" smtClean="0">
              <a:solidFill>
                <a:schemeClr val="bg2"/>
              </a:solidFill>
            </a:endParaRPr>
          </a:p>
        </p:txBody>
      </p:sp>
      <p:sp>
        <p:nvSpPr>
          <p:cNvPr id="306187" name="Line 11"/>
          <p:cNvSpPr>
            <a:spLocks noChangeShapeType="1"/>
          </p:cNvSpPr>
          <p:nvPr/>
        </p:nvSpPr>
        <p:spPr bwMode="auto">
          <a:xfrm>
            <a:off x="7112000" y="4560888"/>
            <a:ext cx="0" cy="433387"/>
          </a:xfrm>
          <a:prstGeom prst="line">
            <a:avLst/>
          </a:prstGeom>
          <a:noFill/>
          <a:ln w="25400">
            <a:solidFill>
              <a:schemeClr val="tx1"/>
            </a:solidFill>
            <a:round/>
            <a:headEnd/>
            <a:tailEnd/>
          </a:ln>
          <a:effectLst/>
        </p:spPr>
        <p:txBody>
          <a:bodyPr/>
          <a:lstStyle/>
          <a:p>
            <a:endParaRPr lang="de-DE"/>
          </a:p>
        </p:txBody>
      </p:sp>
      <p:sp>
        <p:nvSpPr>
          <p:cNvPr id="306188" name="Text Box 12"/>
          <p:cNvSpPr txBox="1">
            <a:spLocks noChangeArrowheads="1"/>
          </p:cNvSpPr>
          <p:nvPr/>
        </p:nvSpPr>
        <p:spPr bwMode="auto">
          <a:xfrm>
            <a:off x="6447884" y="5006975"/>
            <a:ext cx="1364476" cy="369332"/>
          </a:xfrm>
          <a:prstGeom prst="rect">
            <a:avLst/>
          </a:prstGeom>
          <a:noFill/>
          <a:ln w="9525">
            <a:noFill/>
            <a:miter lim="800000"/>
            <a:headEnd/>
            <a:tailEnd/>
          </a:ln>
          <a:effectLst/>
        </p:spPr>
        <p:txBody>
          <a:bodyPr wrap="none">
            <a:spAutoFit/>
          </a:bodyPr>
          <a:lstStyle/>
          <a:p>
            <a:r>
              <a:rPr lang="de-DE" dirty="0" smtClean="0"/>
              <a:t>Date </a:t>
            </a:r>
            <a:r>
              <a:rPr lang="de-DE" dirty="0" err="1" smtClean="0"/>
              <a:t>of</a:t>
            </a:r>
            <a:r>
              <a:rPr lang="de-DE" dirty="0" smtClean="0"/>
              <a:t> </a:t>
            </a:r>
            <a:r>
              <a:rPr lang="de-DE" dirty="0" err="1" smtClean="0"/>
              <a:t>use</a:t>
            </a:r>
            <a:endParaRPr lang="de-DE" dirty="0" smtClean="0"/>
          </a:p>
        </p:txBody>
      </p:sp>
      <p:sp>
        <p:nvSpPr>
          <p:cNvPr id="306189" name="Line 13"/>
          <p:cNvSpPr>
            <a:spLocks noChangeShapeType="1"/>
          </p:cNvSpPr>
          <p:nvPr/>
        </p:nvSpPr>
        <p:spPr bwMode="auto">
          <a:xfrm>
            <a:off x="7092950" y="3429000"/>
            <a:ext cx="0" cy="431800"/>
          </a:xfrm>
          <a:prstGeom prst="line">
            <a:avLst/>
          </a:prstGeom>
          <a:noFill/>
          <a:ln w="25400">
            <a:solidFill>
              <a:schemeClr val="tx1"/>
            </a:solidFill>
            <a:round/>
            <a:headEnd/>
            <a:tailEnd type="arrow" w="med" len="med"/>
          </a:ln>
          <a:effectLst/>
        </p:spPr>
        <p:txBody>
          <a:bodyPr/>
          <a:lstStyle/>
          <a:p>
            <a:endParaRPr lang="de-DE"/>
          </a:p>
        </p:txBody>
      </p:sp>
      <p:sp>
        <p:nvSpPr>
          <p:cNvPr id="306190" name="Text Box 14"/>
          <p:cNvSpPr txBox="1">
            <a:spLocks noChangeArrowheads="1"/>
          </p:cNvSpPr>
          <p:nvPr/>
        </p:nvSpPr>
        <p:spPr bwMode="auto">
          <a:xfrm>
            <a:off x="8512175" y="4656138"/>
            <a:ext cx="247650" cy="366712"/>
          </a:xfrm>
          <a:prstGeom prst="rect">
            <a:avLst/>
          </a:prstGeom>
          <a:noFill/>
          <a:ln w="9525">
            <a:noFill/>
            <a:miter lim="800000"/>
            <a:headEnd/>
            <a:tailEnd/>
          </a:ln>
          <a:effectLst/>
        </p:spPr>
        <p:txBody>
          <a:bodyPr wrap="none">
            <a:spAutoFit/>
          </a:bodyPr>
          <a:lstStyle/>
          <a:p>
            <a:r>
              <a:rPr lang="de-DE"/>
              <a:t>t</a:t>
            </a:r>
          </a:p>
        </p:txBody>
      </p:sp>
      <p:sp>
        <p:nvSpPr>
          <p:cNvPr id="306191" name="Line 15"/>
          <p:cNvSpPr>
            <a:spLocks noChangeShapeType="1"/>
          </p:cNvSpPr>
          <p:nvPr/>
        </p:nvSpPr>
        <p:spPr bwMode="auto">
          <a:xfrm>
            <a:off x="2483768" y="4149080"/>
            <a:ext cx="3816424" cy="1"/>
          </a:xfrm>
          <a:prstGeom prst="line">
            <a:avLst/>
          </a:prstGeom>
          <a:noFill/>
          <a:ln w="25400">
            <a:solidFill>
              <a:srgbClr val="FF0000"/>
            </a:solidFill>
            <a:prstDash val="sysDot"/>
            <a:round/>
            <a:headEnd type="arrow" w="med" len="med"/>
            <a:tailEnd/>
          </a:ln>
          <a:effectLst/>
        </p:spPr>
        <p:txBody>
          <a:bodyPr/>
          <a:lstStyle/>
          <a:p>
            <a:endParaRPr lang="de-DE"/>
          </a:p>
        </p:txBody>
      </p:sp>
      <p:sp>
        <p:nvSpPr>
          <p:cNvPr id="306192" name="Text Box 16"/>
          <p:cNvSpPr txBox="1">
            <a:spLocks noChangeArrowheads="1"/>
          </p:cNvSpPr>
          <p:nvPr/>
        </p:nvSpPr>
        <p:spPr bwMode="auto">
          <a:xfrm>
            <a:off x="1743075" y="2940050"/>
            <a:ext cx="889987" cy="369332"/>
          </a:xfrm>
          <a:prstGeom prst="rect">
            <a:avLst/>
          </a:prstGeom>
          <a:noFill/>
          <a:ln w="25400">
            <a:solidFill>
              <a:srgbClr val="000080"/>
            </a:solidFill>
            <a:miter lim="800000"/>
            <a:headEnd/>
            <a:tailEnd/>
          </a:ln>
          <a:effectLst/>
        </p:spPr>
        <p:txBody>
          <a:bodyPr wrap="none">
            <a:spAutoFit/>
          </a:bodyPr>
          <a:lstStyle/>
          <a:p>
            <a:r>
              <a:rPr lang="de-DE" dirty="0" smtClean="0">
                <a:solidFill>
                  <a:schemeClr val="bg2"/>
                </a:solidFill>
              </a:rPr>
              <a:t>Reality</a:t>
            </a:r>
            <a:endParaRPr lang="de-DE" dirty="0">
              <a:solidFill>
                <a:schemeClr val="bg2"/>
              </a:solidFill>
            </a:endParaRPr>
          </a:p>
        </p:txBody>
      </p:sp>
      <p:sp>
        <p:nvSpPr>
          <p:cNvPr id="306193" name="Line 17"/>
          <p:cNvSpPr>
            <a:spLocks noChangeShapeType="1"/>
          </p:cNvSpPr>
          <p:nvPr/>
        </p:nvSpPr>
        <p:spPr bwMode="auto">
          <a:xfrm flipV="1">
            <a:off x="1258888" y="3357563"/>
            <a:ext cx="1009650" cy="431800"/>
          </a:xfrm>
          <a:prstGeom prst="line">
            <a:avLst/>
          </a:prstGeom>
          <a:noFill/>
          <a:ln w="25400">
            <a:solidFill>
              <a:schemeClr val="tx1"/>
            </a:solidFill>
            <a:round/>
            <a:headEnd/>
            <a:tailEnd/>
          </a:ln>
          <a:effectLst/>
        </p:spPr>
        <p:txBody>
          <a:bodyPr/>
          <a:lstStyle/>
          <a:p>
            <a:endParaRPr lang="de-DE"/>
          </a:p>
        </p:txBody>
      </p:sp>
    </p:spTree>
  </p:cSld>
  <p:clrMapOvr>
    <a:masterClrMapping/>
  </p:clrMapOvr>
  <p:transition>
    <p:pull dir="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Fußzeilenplatzhalter 3"/>
          <p:cNvSpPr>
            <a:spLocks noGrp="1"/>
          </p:cNvSpPr>
          <p:nvPr>
            <p:ph type="ftr" sz="quarter" idx="10"/>
          </p:nvPr>
        </p:nvSpPr>
        <p:spPr/>
        <p:txBody>
          <a:bodyPr/>
          <a:lstStyle/>
          <a:p>
            <a:fld id="{5E80C7F0-BB32-4C6D-8318-8445BD27675D}" type="slidenum">
              <a:rPr lang="de-DE"/>
              <a:pPr/>
              <a:t>15</a:t>
            </a:fld>
            <a:r>
              <a:rPr lang="de-DE"/>
              <a:t>    </a:t>
            </a:r>
          </a:p>
        </p:txBody>
      </p:sp>
      <p:sp>
        <p:nvSpPr>
          <p:cNvPr id="309250" name="Rectangle 2"/>
          <p:cNvSpPr>
            <a:spLocks noGrp="1" noChangeArrowheads="1"/>
          </p:cNvSpPr>
          <p:nvPr>
            <p:ph type="title"/>
          </p:nvPr>
        </p:nvSpPr>
        <p:spPr/>
        <p:txBody>
          <a:bodyPr/>
          <a:lstStyle/>
          <a:p>
            <a:r>
              <a:rPr lang="de-DE" dirty="0" smtClean="0"/>
              <a:t>Task…</a:t>
            </a:r>
            <a:endParaRPr lang="de-DE" dirty="0"/>
          </a:p>
        </p:txBody>
      </p:sp>
      <p:sp>
        <p:nvSpPr>
          <p:cNvPr id="309252" name="Text Box 4"/>
          <p:cNvSpPr txBox="1">
            <a:spLocks noChangeArrowheads="1"/>
          </p:cNvSpPr>
          <p:nvPr/>
        </p:nvSpPr>
        <p:spPr bwMode="auto">
          <a:xfrm>
            <a:off x="468313" y="3860800"/>
            <a:ext cx="1295375" cy="369332"/>
          </a:xfrm>
          <a:prstGeom prst="rect">
            <a:avLst/>
          </a:prstGeom>
          <a:noFill/>
          <a:ln w="25400">
            <a:solidFill>
              <a:srgbClr val="008000"/>
            </a:solidFill>
            <a:miter lim="800000"/>
            <a:headEnd/>
            <a:tailEnd/>
          </a:ln>
          <a:effectLst/>
        </p:spPr>
        <p:txBody>
          <a:bodyPr wrap="square">
            <a:spAutoFit/>
          </a:bodyPr>
          <a:lstStyle/>
          <a:p>
            <a:r>
              <a:rPr lang="de-DE" dirty="0" smtClean="0"/>
              <a:t>Original</a:t>
            </a:r>
            <a:endParaRPr lang="de-DE" dirty="0"/>
          </a:p>
        </p:txBody>
      </p:sp>
      <p:sp>
        <p:nvSpPr>
          <p:cNvPr id="309254" name="Line 6"/>
          <p:cNvSpPr>
            <a:spLocks noChangeShapeType="1"/>
          </p:cNvSpPr>
          <p:nvPr/>
        </p:nvSpPr>
        <p:spPr bwMode="auto">
          <a:xfrm>
            <a:off x="755650" y="4724400"/>
            <a:ext cx="8137525" cy="0"/>
          </a:xfrm>
          <a:prstGeom prst="line">
            <a:avLst/>
          </a:prstGeom>
          <a:noFill/>
          <a:ln w="25400">
            <a:solidFill>
              <a:schemeClr val="tx1"/>
            </a:solidFill>
            <a:round/>
            <a:headEnd/>
            <a:tailEnd type="triangle" w="med" len="med"/>
          </a:ln>
          <a:effectLst/>
        </p:spPr>
        <p:txBody>
          <a:bodyPr/>
          <a:lstStyle/>
          <a:p>
            <a:endParaRPr lang="de-DE"/>
          </a:p>
        </p:txBody>
      </p:sp>
      <p:sp>
        <p:nvSpPr>
          <p:cNvPr id="309256" name="Text Box 8"/>
          <p:cNvSpPr txBox="1">
            <a:spLocks noChangeArrowheads="1"/>
          </p:cNvSpPr>
          <p:nvPr/>
        </p:nvSpPr>
        <p:spPr bwMode="auto">
          <a:xfrm>
            <a:off x="7380312" y="2924944"/>
            <a:ext cx="671979" cy="369332"/>
          </a:xfrm>
          <a:prstGeom prst="rect">
            <a:avLst/>
          </a:prstGeom>
          <a:noFill/>
          <a:ln w="25400">
            <a:solidFill>
              <a:srgbClr val="FF6600"/>
            </a:solidFill>
            <a:miter lim="800000"/>
            <a:headEnd/>
            <a:tailEnd/>
          </a:ln>
          <a:effectLst/>
        </p:spPr>
        <p:txBody>
          <a:bodyPr wrap="none">
            <a:spAutoFit/>
          </a:bodyPr>
          <a:lstStyle/>
          <a:p>
            <a:r>
              <a:rPr lang="de-DE" dirty="0" smtClean="0"/>
              <a:t>User</a:t>
            </a:r>
            <a:endParaRPr lang="de-DE" dirty="0"/>
          </a:p>
        </p:txBody>
      </p:sp>
      <p:sp>
        <p:nvSpPr>
          <p:cNvPr id="309257" name="Line 9"/>
          <p:cNvSpPr>
            <a:spLocks noChangeShapeType="1"/>
          </p:cNvSpPr>
          <p:nvPr/>
        </p:nvSpPr>
        <p:spPr bwMode="auto">
          <a:xfrm>
            <a:off x="1187450" y="4292600"/>
            <a:ext cx="0" cy="649288"/>
          </a:xfrm>
          <a:prstGeom prst="line">
            <a:avLst/>
          </a:prstGeom>
          <a:noFill/>
          <a:ln w="25400">
            <a:solidFill>
              <a:schemeClr val="tx1"/>
            </a:solidFill>
            <a:round/>
            <a:headEnd/>
            <a:tailEnd type="arrow" w="med" len="med"/>
          </a:ln>
          <a:effectLst/>
        </p:spPr>
        <p:txBody>
          <a:bodyPr/>
          <a:lstStyle/>
          <a:p>
            <a:endParaRPr lang="de-DE"/>
          </a:p>
        </p:txBody>
      </p:sp>
      <p:sp>
        <p:nvSpPr>
          <p:cNvPr id="309258" name="Text Box 10"/>
          <p:cNvSpPr txBox="1">
            <a:spLocks noChangeArrowheads="1"/>
          </p:cNvSpPr>
          <p:nvPr/>
        </p:nvSpPr>
        <p:spPr bwMode="auto">
          <a:xfrm>
            <a:off x="663575" y="5002213"/>
            <a:ext cx="1569660" cy="369332"/>
          </a:xfrm>
          <a:prstGeom prst="rect">
            <a:avLst/>
          </a:prstGeom>
          <a:noFill/>
          <a:ln w="9525">
            <a:noFill/>
            <a:miter lim="800000"/>
            <a:headEnd/>
            <a:tailEnd/>
          </a:ln>
          <a:effectLst/>
        </p:spPr>
        <p:txBody>
          <a:bodyPr wrap="none">
            <a:spAutoFit/>
          </a:bodyPr>
          <a:lstStyle/>
          <a:p>
            <a:r>
              <a:rPr lang="de-DE" dirty="0" err="1" smtClean="0">
                <a:solidFill>
                  <a:schemeClr val="bg2"/>
                </a:solidFill>
              </a:rPr>
              <a:t>Creation</a:t>
            </a:r>
            <a:r>
              <a:rPr lang="de-DE" dirty="0" smtClean="0">
                <a:solidFill>
                  <a:schemeClr val="bg2"/>
                </a:solidFill>
              </a:rPr>
              <a:t> </a:t>
            </a:r>
            <a:r>
              <a:rPr lang="de-DE" dirty="0" err="1" smtClean="0">
                <a:solidFill>
                  <a:schemeClr val="bg2"/>
                </a:solidFill>
              </a:rPr>
              <a:t>date</a:t>
            </a:r>
            <a:endParaRPr lang="de-DE" dirty="0" smtClean="0">
              <a:solidFill>
                <a:schemeClr val="bg2"/>
              </a:solidFill>
            </a:endParaRPr>
          </a:p>
        </p:txBody>
      </p:sp>
      <p:sp>
        <p:nvSpPr>
          <p:cNvPr id="309259" name="Line 11"/>
          <p:cNvSpPr>
            <a:spLocks noChangeShapeType="1"/>
          </p:cNvSpPr>
          <p:nvPr/>
        </p:nvSpPr>
        <p:spPr bwMode="auto">
          <a:xfrm>
            <a:off x="7740650" y="4560888"/>
            <a:ext cx="0" cy="433387"/>
          </a:xfrm>
          <a:prstGeom prst="line">
            <a:avLst/>
          </a:prstGeom>
          <a:noFill/>
          <a:ln w="25400">
            <a:solidFill>
              <a:schemeClr val="tx1"/>
            </a:solidFill>
            <a:round/>
            <a:headEnd/>
            <a:tailEnd/>
          </a:ln>
          <a:effectLst/>
        </p:spPr>
        <p:txBody>
          <a:bodyPr/>
          <a:lstStyle/>
          <a:p>
            <a:endParaRPr lang="de-DE"/>
          </a:p>
        </p:txBody>
      </p:sp>
      <p:sp>
        <p:nvSpPr>
          <p:cNvPr id="309260" name="Text Box 12"/>
          <p:cNvSpPr txBox="1">
            <a:spLocks noChangeArrowheads="1"/>
          </p:cNvSpPr>
          <p:nvPr/>
        </p:nvSpPr>
        <p:spPr bwMode="auto">
          <a:xfrm>
            <a:off x="7095956" y="5006975"/>
            <a:ext cx="1364476" cy="369332"/>
          </a:xfrm>
          <a:prstGeom prst="rect">
            <a:avLst/>
          </a:prstGeom>
          <a:noFill/>
          <a:ln w="9525">
            <a:noFill/>
            <a:miter lim="800000"/>
            <a:headEnd/>
            <a:tailEnd/>
          </a:ln>
          <a:effectLst/>
        </p:spPr>
        <p:txBody>
          <a:bodyPr wrap="none">
            <a:spAutoFit/>
          </a:bodyPr>
          <a:lstStyle/>
          <a:p>
            <a:r>
              <a:rPr lang="de-DE" dirty="0" smtClean="0"/>
              <a:t>Date </a:t>
            </a:r>
            <a:r>
              <a:rPr lang="de-DE" dirty="0" err="1" smtClean="0"/>
              <a:t>of</a:t>
            </a:r>
            <a:r>
              <a:rPr lang="de-DE" dirty="0" smtClean="0"/>
              <a:t> </a:t>
            </a:r>
            <a:r>
              <a:rPr lang="de-DE" dirty="0" err="1" smtClean="0"/>
              <a:t>use</a:t>
            </a:r>
            <a:endParaRPr lang="de-DE" dirty="0" smtClean="0"/>
          </a:p>
        </p:txBody>
      </p:sp>
      <p:sp>
        <p:nvSpPr>
          <p:cNvPr id="309261" name="Line 13"/>
          <p:cNvSpPr>
            <a:spLocks noChangeShapeType="1"/>
          </p:cNvSpPr>
          <p:nvPr/>
        </p:nvSpPr>
        <p:spPr bwMode="auto">
          <a:xfrm>
            <a:off x="7740650" y="3395663"/>
            <a:ext cx="0" cy="431800"/>
          </a:xfrm>
          <a:prstGeom prst="line">
            <a:avLst/>
          </a:prstGeom>
          <a:noFill/>
          <a:ln w="25400">
            <a:solidFill>
              <a:schemeClr val="tx1"/>
            </a:solidFill>
            <a:round/>
            <a:headEnd/>
            <a:tailEnd type="arrow" w="med" len="med"/>
          </a:ln>
          <a:effectLst/>
        </p:spPr>
        <p:txBody>
          <a:bodyPr/>
          <a:lstStyle/>
          <a:p>
            <a:endParaRPr lang="de-DE"/>
          </a:p>
        </p:txBody>
      </p:sp>
      <p:sp>
        <p:nvSpPr>
          <p:cNvPr id="309262" name="Text Box 14"/>
          <p:cNvSpPr txBox="1">
            <a:spLocks noChangeArrowheads="1"/>
          </p:cNvSpPr>
          <p:nvPr/>
        </p:nvSpPr>
        <p:spPr bwMode="auto">
          <a:xfrm>
            <a:off x="8512175" y="4656138"/>
            <a:ext cx="247650" cy="366712"/>
          </a:xfrm>
          <a:prstGeom prst="rect">
            <a:avLst/>
          </a:prstGeom>
          <a:noFill/>
          <a:ln w="9525">
            <a:noFill/>
            <a:miter lim="800000"/>
            <a:headEnd/>
            <a:tailEnd/>
          </a:ln>
          <a:effectLst/>
        </p:spPr>
        <p:txBody>
          <a:bodyPr wrap="none">
            <a:spAutoFit/>
          </a:bodyPr>
          <a:lstStyle/>
          <a:p>
            <a:r>
              <a:rPr lang="de-DE"/>
              <a:t>t</a:t>
            </a:r>
          </a:p>
        </p:txBody>
      </p:sp>
      <p:sp>
        <p:nvSpPr>
          <p:cNvPr id="309272" name="Line 24"/>
          <p:cNvSpPr>
            <a:spLocks noChangeShapeType="1"/>
          </p:cNvSpPr>
          <p:nvPr/>
        </p:nvSpPr>
        <p:spPr bwMode="auto">
          <a:xfrm>
            <a:off x="1851025" y="4076700"/>
            <a:ext cx="287338" cy="0"/>
          </a:xfrm>
          <a:prstGeom prst="line">
            <a:avLst/>
          </a:prstGeom>
          <a:noFill/>
          <a:ln w="25400">
            <a:solidFill>
              <a:schemeClr val="tx1"/>
            </a:solidFill>
            <a:round/>
            <a:headEnd type="arrow" w="med" len="med"/>
            <a:tailEnd/>
          </a:ln>
          <a:effectLst/>
        </p:spPr>
        <p:txBody>
          <a:bodyPr/>
          <a:lstStyle/>
          <a:p>
            <a:endParaRPr lang="de-DE"/>
          </a:p>
        </p:txBody>
      </p:sp>
      <p:sp>
        <p:nvSpPr>
          <p:cNvPr id="309273" name="Text Box 25"/>
          <p:cNvSpPr txBox="1">
            <a:spLocks noChangeArrowheads="1"/>
          </p:cNvSpPr>
          <p:nvPr/>
        </p:nvSpPr>
        <p:spPr bwMode="auto">
          <a:xfrm>
            <a:off x="2166938" y="3860800"/>
            <a:ext cx="851515" cy="369332"/>
          </a:xfrm>
          <a:prstGeom prst="rect">
            <a:avLst/>
          </a:prstGeom>
          <a:noFill/>
          <a:ln w="25400">
            <a:solidFill>
              <a:srgbClr val="008000"/>
            </a:solidFill>
            <a:miter lim="800000"/>
            <a:headEnd/>
            <a:tailEnd/>
          </a:ln>
          <a:effectLst/>
        </p:spPr>
        <p:txBody>
          <a:bodyPr wrap="none">
            <a:spAutoFit/>
          </a:bodyPr>
          <a:lstStyle/>
          <a:p>
            <a:r>
              <a:rPr lang="de-DE" dirty="0" smtClean="0"/>
              <a:t>Copy1</a:t>
            </a:r>
            <a:endParaRPr lang="de-DE" dirty="0"/>
          </a:p>
        </p:txBody>
      </p:sp>
      <p:sp>
        <p:nvSpPr>
          <p:cNvPr id="309274" name="Line 26"/>
          <p:cNvSpPr>
            <a:spLocks noChangeShapeType="1"/>
          </p:cNvSpPr>
          <p:nvPr/>
        </p:nvSpPr>
        <p:spPr bwMode="auto">
          <a:xfrm>
            <a:off x="3133725" y="4076700"/>
            <a:ext cx="287338" cy="0"/>
          </a:xfrm>
          <a:prstGeom prst="line">
            <a:avLst/>
          </a:prstGeom>
          <a:noFill/>
          <a:ln w="25400">
            <a:solidFill>
              <a:schemeClr val="tx1"/>
            </a:solidFill>
            <a:round/>
            <a:headEnd type="arrow" w="med" len="med"/>
            <a:tailEnd/>
          </a:ln>
          <a:effectLst/>
        </p:spPr>
        <p:txBody>
          <a:bodyPr/>
          <a:lstStyle/>
          <a:p>
            <a:endParaRPr lang="de-DE"/>
          </a:p>
        </p:txBody>
      </p:sp>
      <p:sp>
        <p:nvSpPr>
          <p:cNvPr id="309275" name="Text Box 27"/>
          <p:cNvSpPr txBox="1">
            <a:spLocks noChangeArrowheads="1"/>
          </p:cNvSpPr>
          <p:nvPr/>
        </p:nvSpPr>
        <p:spPr bwMode="auto">
          <a:xfrm>
            <a:off x="3449638" y="3860800"/>
            <a:ext cx="851515" cy="369332"/>
          </a:xfrm>
          <a:prstGeom prst="rect">
            <a:avLst/>
          </a:prstGeom>
          <a:noFill/>
          <a:ln w="25400">
            <a:solidFill>
              <a:srgbClr val="008000"/>
            </a:solidFill>
            <a:miter lim="800000"/>
            <a:headEnd/>
            <a:tailEnd/>
          </a:ln>
          <a:effectLst/>
        </p:spPr>
        <p:txBody>
          <a:bodyPr wrap="none">
            <a:spAutoFit/>
          </a:bodyPr>
          <a:lstStyle/>
          <a:p>
            <a:r>
              <a:rPr lang="de-DE" dirty="0" smtClean="0"/>
              <a:t>Copy2</a:t>
            </a:r>
            <a:endParaRPr lang="de-DE" dirty="0"/>
          </a:p>
        </p:txBody>
      </p:sp>
      <p:sp>
        <p:nvSpPr>
          <p:cNvPr id="309276" name="Line 28"/>
          <p:cNvSpPr>
            <a:spLocks noChangeShapeType="1"/>
          </p:cNvSpPr>
          <p:nvPr/>
        </p:nvSpPr>
        <p:spPr bwMode="auto">
          <a:xfrm>
            <a:off x="4414838" y="4076700"/>
            <a:ext cx="287337" cy="0"/>
          </a:xfrm>
          <a:prstGeom prst="line">
            <a:avLst/>
          </a:prstGeom>
          <a:noFill/>
          <a:ln w="25400">
            <a:solidFill>
              <a:schemeClr val="tx1"/>
            </a:solidFill>
            <a:round/>
            <a:headEnd type="arrow" w="med" len="med"/>
            <a:tailEnd/>
          </a:ln>
          <a:effectLst/>
        </p:spPr>
        <p:txBody>
          <a:bodyPr/>
          <a:lstStyle/>
          <a:p>
            <a:endParaRPr lang="de-DE"/>
          </a:p>
        </p:txBody>
      </p:sp>
      <p:sp>
        <p:nvSpPr>
          <p:cNvPr id="309277" name="Text Box 29"/>
          <p:cNvSpPr txBox="1">
            <a:spLocks noChangeArrowheads="1"/>
          </p:cNvSpPr>
          <p:nvPr/>
        </p:nvSpPr>
        <p:spPr bwMode="auto">
          <a:xfrm>
            <a:off x="4730750" y="3860800"/>
            <a:ext cx="851515" cy="369332"/>
          </a:xfrm>
          <a:prstGeom prst="rect">
            <a:avLst/>
          </a:prstGeom>
          <a:noFill/>
          <a:ln w="25400">
            <a:solidFill>
              <a:srgbClr val="008000"/>
            </a:solidFill>
            <a:miter lim="800000"/>
            <a:headEnd/>
            <a:tailEnd/>
          </a:ln>
          <a:effectLst/>
        </p:spPr>
        <p:txBody>
          <a:bodyPr wrap="none">
            <a:spAutoFit/>
          </a:bodyPr>
          <a:lstStyle/>
          <a:p>
            <a:r>
              <a:rPr lang="de-DE" dirty="0" smtClean="0"/>
              <a:t>Copy3</a:t>
            </a:r>
            <a:endParaRPr lang="de-DE" dirty="0"/>
          </a:p>
        </p:txBody>
      </p:sp>
      <p:sp>
        <p:nvSpPr>
          <p:cNvPr id="309278" name="Line 30"/>
          <p:cNvSpPr>
            <a:spLocks noChangeShapeType="1"/>
          </p:cNvSpPr>
          <p:nvPr/>
        </p:nvSpPr>
        <p:spPr bwMode="auto">
          <a:xfrm>
            <a:off x="5711825" y="4076700"/>
            <a:ext cx="287338" cy="0"/>
          </a:xfrm>
          <a:prstGeom prst="line">
            <a:avLst/>
          </a:prstGeom>
          <a:noFill/>
          <a:ln w="25400">
            <a:solidFill>
              <a:schemeClr val="tx1"/>
            </a:solidFill>
            <a:round/>
            <a:headEnd type="arrow" w="med" len="med"/>
            <a:tailEnd/>
          </a:ln>
          <a:effectLst/>
        </p:spPr>
        <p:txBody>
          <a:bodyPr/>
          <a:lstStyle/>
          <a:p>
            <a:endParaRPr lang="de-DE"/>
          </a:p>
        </p:txBody>
      </p:sp>
      <p:sp>
        <p:nvSpPr>
          <p:cNvPr id="309279" name="Text Box 31"/>
          <p:cNvSpPr txBox="1">
            <a:spLocks noChangeArrowheads="1"/>
          </p:cNvSpPr>
          <p:nvPr/>
        </p:nvSpPr>
        <p:spPr bwMode="auto">
          <a:xfrm>
            <a:off x="6027738" y="3860800"/>
            <a:ext cx="851515" cy="369332"/>
          </a:xfrm>
          <a:prstGeom prst="rect">
            <a:avLst/>
          </a:prstGeom>
          <a:noFill/>
          <a:ln w="25400">
            <a:solidFill>
              <a:srgbClr val="008000"/>
            </a:solidFill>
            <a:miter lim="800000"/>
            <a:headEnd/>
            <a:tailEnd/>
          </a:ln>
          <a:effectLst/>
        </p:spPr>
        <p:txBody>
          <a:bodyPr wrap="none">
            <a:spAutoFit/>
          </a:bodyPr>
          <a:lstStyle/>
          <a:p>
            <a:r>
              <a:rPr lang="de-DE" dirty="0" smtClean="0"/>
              <a:t>Copy4</a:t>
            </a:r>
            <a:endParaRPr lang="de-DE" dirty="0"/>
          </a:p>
        </p:txBody>
      </p:sp>
      <p:sp>
        <p:nvSpPr>
          <p:cNvPr id="309280" name="Line 32"/>
          <p:cNvSpPr>
            <a:spLocks noChangeShapeType="1"/>
          </p:cNvSpPr>
          <p:nvPr/>
        </p:nvSpPr>
        <p:spPr bwMode="auto">
          <a:xfrm>
            <a:off x="6992938" y="4076700"/>
            <a:ext cx="287337" cy="0"/>
          </a:xfrm>
          <a:prstGeom prst="line">
            <a:avLst/>
          </a:prstGeom>
          <a:noFill/>
          <a:ln w="25400">
            <a:solidFill>
              <a:schemeClr val="tx1"/>
            </a:solidFill>
            <a:round/>
            <a:headEnd type="arrow" w="med" len="med"/>
            <a:tailEnd/>
          </a:ln>
          <a:effectLst/>
        </p:spPr>
        <p:txBody>
          <a:bodyPr/>
          <a:lstStyle/>
          <a:p>
            <a:endParaRPr lang="de-DE"/>
          </a:p>
        </p:txBody>
      </p:sp>
      <p:sp>
        <p:nvSpPr>
          <p:cNvPr id="309281" name="Text Box 33"/>
          <p:cNvSpPr txBox="1">
            <a:spLocks noChangeArrowheads="1"/>
          </p:cNvSpPr>
          <p:nvPr/>
        </p:nvSpPr>
        <p:spPr bwMode="auto">
          <a:xfrm>
            <a:off x="7308850" y="3860800"/>
            <a:ext cx="851515" cy="369332"/>
          </a:xfrm>
          <a:prstGeom prst="rect">
            <a:avLst/>
          </a:prstGeom>
          <a:noFill/>
          <a:ln w="25400">
            <a:solidFill>
              <a:srgbClr val="008000"/>
            </a:solidFill>
            <a:miter lim="800000"/>
            <a:headEnd/>
            <a:tailEnd/>
          </a:ln>
          <a:effectLst/>
        </p:spPr>
        <p:txBody>
          <a:bodyPr wrap="none">
            <a:spAutoFit/>
          </a:bodyPr>
          <a:lstStyle/>
          <a:p>
            <a:r>
              <a:rPr lang="de-DE" dirty="0" smtClean="0"/>
              <a:t>Copy5</a:t>
            </a:r>
            <a:endParaRPr lang="de-DE" dirty="0"/>
          </a:p>
        </p:txBody>
      </p:sp>
      <p:sp>
        <p:nvSpPr>
          <p:cNvPr id="309282" name="Text Box 34"/>
          <p:cNvSpPr txBox="1">
            <a:spLocks noChangeArrowheads="1"/>
          </p:cNvSpPr>
          <p:nvPr/>
        </p:nvSpPr>
        <p:spPr bwMode="auto">
          <a:xfrm>
            <a:off x="179388" y="2924175"/>
            <a:ext cx="864339" cy="369332"/>
          </a:xfrm>
          <a:prstGeom prst="rect">
            <a:avLst/>
          </a:prstGeom>
          <a:noFill/>
          <a:ln w="25400">
            <a:solidFill>
              <a:schemeClr val="accent2"/>
            </a:solidFill>
            <a:miter lim="800000"/>
            <a:headEnd/>
            <a:tailEnd/>
          </a:ln>
          <a:effectLst/>
        </p:spPr>
        <p:txBody>
          <a:bodyPr wrap="none">
            <a:spAutoFit/>
          </a:bodyPr>
          <a:lstStyle/>
          <a:p>
            <a:r>
              <a:rPr lang="de-DE" dirty="0" err="1" smtClean="0">
                <a:solidFill>
                  <a:schemeClr val="bg2"/>
                </a:solidFill>
              </a:rPr>
              <a:t>Author</a:t>
            </a:r>
            <a:endParaRPr lang="de-DE" dirty="0">
              <a:solidFill>
                <a:schemeClr val="bg2"/>
              </a:solidFill>
            </a:endParaRPr>
          </a:p>
        </p:txBody>
      </p:sp>
      <p:sp>
        <p:nvSpPr>
          <p:cNvPr id="309283" name="Line 35"/>
          <p:cNvSpPr>
            <a:spLocks noChangeShapeType="1"/>
          </p:cNvSpPr>
          <p:nvPr/>
        </p:nvSpPr>
        <p:spPr bwMode="auto">
          <a:xfrm>
            <a:off x="539750" y="3357563"/>
            <a:ext cx="647700" cy="431800"/>
          </a:xfrm>
          <a:prstGeom prst="line">
            <a:avLst/>
          </a:prstGeom>
          <a:noFill/>
          <a:ln w="25400">
            <a:solidFill>
              <a:schemeClr val="tx1"/>
            </a:solidFill>
            <a:round/>
            <a:headEnd type="arrow" w="med" len="med"/>
            <a:tailEnd/>
          </a:ln>
          <a:effectLst/>
        </p:spPr>
        <p:txBody>
          <a:bodyPr/>
          <a:lstStyle/>
          <a:p>
            <a:endParaRPr lang="de-DE"/>
          </a:p>
        </p:txBody>
      </p:sp>
      <p:sp>
        <p:nvSpPr>
          <p:cNvPr id="309284" name="Text Box 36"/>
          <p:cNvSpPr txBox="1">
            <a:spLocks noChangeArrowheads="1"/>
          </p:cNvSpPr>
          <p:nvPr/>
        </p:nvSpPr>
        <p:spPr bwMode="auto">
          <a:xfrm>
            <a:off x="1743075" y="2940050"/>
            <a:ext cx="889987" cy="369332"/>
          </a:xfrm>
          <a:prstGeom prst="rect">
            <a:avLst/>
          </a:prstGeom>
          <a:noFill/>
          <a:ln w="25400">
            <a:solidFill>
              <a:srgbClr val="000080"/>
            </a:solidFill>
            <a:miter lim="800000"/>
            <a:headEnd/>
            <a:tailEnd/>
          </a:ln>
          <a:effectLst/>
        </p:spPr>
        <p:txBody>
          <a:bodyPr wrap="none">
            <a:spAutoFit/>
          </a:bodyPr>
          <a:lstStyle/>
          <a:p>
            <a:r>
              <a:rPr lang="de-DE" dirty="0" smtClean="0">
                <a:solidFill>
                  <a:schemeClr val="bg2"/>
                </a:solidFill>
              </a:rPr>
              <a:t>Reality</a:t>
            </a:r>
            <a:endParaRPr lang="de-DE" dirty="0">
              <a:solidFill>
                <a:schemeClr val="bg2"/>
              </a:solidFill>
            </a:endParaRPr>
          </a:p>
        </p:txBody>
      </p:sp>
      <p:sp>
        <p:nvSpPr>
          <p:cNvPr id="309285" name="Line 37"/>
          <p:cNvSpPr>
            <a:spLocks noChangeShapeType="1"/>
          </p:cNvSpPr>
          <p:nvPr/>
        </p:nvSpPr>
        <p:spPr bwMode="auto">
          <a:xfrm flipV="1">
            <a:off x="1258888" y="3357563"/>
            <a:ext cx="1009650" cy="431800"/>
          </a:xfrm>
          <a:prstGeom prst="line">
            <a:avLst/>
          </a:prstGeom>
          <a:noFill/>
          <a:ln w="25400">
            <a:solidFill>
              <a:schemeClr val="tx1"/>
            </a:solidFill>
            <a:round/>
            <a:headEnd/>
            <a:tailEnd type="arrow" w="med" len="med"/>
          </a:ln>
          <a:effectLst/>
        </p:spPr>
        <p:txBody>
          <a:bodyPr/>
          <a:lstStyle/>
          <a:p>
            <a:endParaRPr lang="de-DE"/>
          </a:p>
        </p:txBody>
      </p:sp>
      <p:sp>
        <p:nvSpPr>
          <p:cNvPr id="309292" name="Rectangle 44"/>
          <p:cNvSpPr>
            <a:spLocks noChangeArrowheads="1"/>
          </p:cNvSpPr>
          <p:nvPr/>
        </p:nvSpPr>
        <p:spPr bwMode="auto">
          <a:xfrm>
            <a:off x="2915816" y="3429000"/>
            <a:ext cx="5472608" cy="369332"/>
          </a:xfrm>
          <a:prstGeom prst="rect">
            <a:avLst/>
          </a:prstGeom>
          <a:noFill/>
          <a:ln w="9525">
            <a:noFill/>
            <a:miter lim="800000"/>
            <a:headEnd/>
            <a:tailEnd/>
          </a:ln>
          <a:effectLst/>
        </p:spPr>
        <p:txBody>
          <a:bodyPr wrap="square">
            <a:spAutoFit/>
          </a:bodyPr>
          <a:lstStyle/>
          <a:p>
            <a:r>
              <a:rPr lang="de-DE" dirty="0" err="1" smtClean="0">
                <a:solidFill>
                  <a:srgbClr val="FF3300"/>
                </a:solidFill>
              </a:rPr>
              <a:t>Compare</a:t>
            </a:r>
            <a:r>
              <a:rPr lang="de-DE" dirty="0" smtClean="0">
                <a:solidFill>
                  <a:srgbClr val="FF3300"/>
                </a:solidFill>
              </a:rPr>
              <a:t> </a:t>
            </a:r>
            <a:r>
              <a:rPr lang="de-DE" dirty="0" err="1" smtClean="0">
                <a:solidFill>
                  <a:srgbClr val="FF3300"/>
                </a:solidFill>
              </a:rPr>
              <a:t>each</a:t>
            </a:r>
            <a:r>
              <a:rPr lang="de-DE" dirty="0" smtClean="0">
                <a:solidFill>
                  <a:srgbClr val="FF3300"/>
                </a:solidFill>
              </a:rPr>
              <a:t> </a:t>
            </a:r>
            <a:r>
              <a:rPr lang="de-DE" dirty="0" err="1" smtClean="0">
                <a:solidFill>
                  <a:srgbClr val="FF3300"/>
                </a:solidFill>
              </a:rPr>
              <a:t>copy</a:t>
            </a:r>
            <a:r>
              <a:rPr lang="de-DE" dirty="0" smtClean="0">
                <a:solidFill>
                  <a:srgbClr val="FF3300"/>
                </a:solidFill>
              </a:rPr>
              <a:t> </a:t>
            </a:r>
            <a:r>
              <a:rPr lang="de-DE" dirty="0" err="1" smtClean="0">
                <a:solidFill>
                  <a:srgbClr val="FF3300"/>
                </a:solidFill>
              </a:rPr>
              <a:t>with</a:t>
            </a:r>
            <a:r>
              <a:rPr lang="de-DE" dirty="0" smtClean="0">
                <a:solidFill>
                  <a:srgbClr val="FF3300"/>
                </a:solidFill>
              </a:rPr>
              <a:t> </a:t>
            </a:r>
            <a:r>
              <a:rPr lang="de-DE" dirty="0" err="1" smtClean="0">
                <a:solidFill>
                  <a:srgbClr val="FF3300"/>
                </a:solidFill>
              </a:rPr>
              <a:t>its</a:t>
            </a:r>
            <a:r>
              <a:rPr lang="de-DE" dirty="0" smtClean="0">
                <a:solidFill>
                  <a:srgbClr val="FF3300"/>
                </a:solidFill>
              </a:rPr>
              <a:t> </a:t>
            </a:r>
            <a:r>
              <a:rPr lang="de-DE" dirty="0" err="1" smtClean="0">
                <a:solidFill>
                  <a:srgbClr val="FF3300"/>
                </a:solidFill>
              </a:rPr>
              <a:t>predecessor</a:t>
            </a:r>
            <a:endParaRPr lang="de-DE" dirty="0">
              <a:solidFill>
                <a:srgbClr val="FF3300"/>
              </a:solidFill>
            </a:endParaRPr>
          </a:p>
        </p:txBody>
      </p:sp>
    </p:spTree>
  </p:cSld>
  <p:clrMapOvr>
    <a:masterClrMapping/>
  </p:clrMapOvr>
  <p:transition>
    <p:pull dir="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Fußzeilenplatzhalter 3"/>
          <p:cNvSpPr>
            <a:spLocks noGrp="1"/>
          </p:cNvSpPr>
          <p:nvPr>
            <p:ph type="ftr" sz="quarter" idx="10"/>
          </p:nvPr>
        </p:nvSpPr>
        <p:spPr/>
        <p:txBody>
          <a:bodyPr/>
          <a:lstStyle/>
          <a:p>
            <a:fld id="{806B03FF-CEE2-4F9E-AAB9-03125E2F7E1F}" type="slidenum">
              <a:rPr lang="de-DE"/>
              <a:pPr/>
              <a:t>16</a:t>
            </a:fld>
            <a:r>
              <a:rPr lang="de-DE"/>
              <a:t>    </a:t>
            </a:r>
          </a:p>
        </p:txBody>
      </p:sp>
      <p:sp>
        <p:nvSpPr>
          <p:cNvPr id="311298" name="Rectangle 2"/>
          <p:cNvSpPr>
            <a:spLocks noGrp="1" noChangeArrowheads="1"/>
          </p:cNvSpPr>
          <p:nvPr>
            <p:ph type="title"/>
          </p:nvPr>
        </p:nvSpPr>
        <p:spPr/>
        <p:txBody>
          <a:bodyPr/>
          <a:lstStyle/>
          <a:p>
            <a:r>
              <a:rPr lang="de-DE" dirty="0" smtClean="0"/>
              <a:t>…Problem…</a:t>
            </a:r>
            <a:endParaRPr lang="de-DE" dirty="0"/>
          </a:p>
        </p:txBody>
      </p:sp>
      <p:sp>
        <p:nvSpPr>
          <p:cNvPr id="311299" name="Text Box 3"/>
          <p:cNvSpPr txBox="1">
            <a:spLocks noChangeArrowheads="1"/>
          </p:cNvSpPr>
          <p:nvPr/>
        </p:nvSpPr>
        <p:spPr bwMode="auto">
          <a:xfrm>
            <a:off x="468313" y="3860800"/>
            <a:ext cx="1365250" cy="392113"/>
          </a:xfrm>
          <a:prstGeom prst="rect">
            <a:avLst/>
          </a:prstGeom>
          <a:noFill/>
          <a:ln w="25400">
            <a:solidFill>
              <a:srgbClr val="008000"/>
            </a:solidFill>
            <a:miter lim="800000"/>
            <a:headEnd/>
            <a:tailEnd/>
          </a:ln>
          <a:effectLst/>
        </p:spPr>
        <p:txBody>
          <a:bodyPr wrap="none">
            <a:spAutoFit/>
          </a:bodyPr>
          <a:lstStyle/>
          <a:p>
            <a:r>
              <a:rPr lang="de-DE"/>
              <a:t>Originaltext</a:t>
            </a:r>
          </a:p>
        </p:txBody>
      </p:sp>
      <p:sp>
        <p:nvSpPr>
          <p:cNvPr id="311300" name="Line 4"/>
          <p:cNvSpPr>
            <a:spLocks noChangeShapeType="1"/>
          </p:cNvSpPr>
          <p:nvPr/>
        </p:nvSpPr>
        <p:spPr bwMode="auto">
          <a:xfrm>
            <a:off x="755650" y="4724400"/>
            <a:ext cx="8137525" cy="0"/>
          </a:xfrm>
          <a:prstGeom prst="line">
            <a:avLst/>
          </a:prstGeom>
          <a:noFill/>
          <a:ln w="25400">
            <a:solidFill>
              <a:schemeClr val="tx1"/>
            </a:solidFill>
            <a:round/>
            <a:headEnd/>
            <a:tailEnd type="triangle" w="med" len="med"/>
          </a:ln>
          <a:effectLst/>
        </p:spPr>
        <p:txBody>
          <a:bodyPr/>
          <a:lstStyle/>
          <a:p>
            <a:endParaRPr lang="de-DE"/>
          </a:p>
        </p:txBody>
      </p:sp>
      <p:sp>
        <p:nvSpPr>
          <p:cNvPr id="311301" name="Text Box 5"/>
          <p:cNvSpPr txBox="1">
            <a:spLocks noChangeArrowheads="1"/>
          </p:cNvSpPr>
          <p:nvPr/>
        </p:nvSpPr>
        <p:spPr bwMode="auto">
          <a:xfrm>
            <a:off x="7380312" y="2924944"/>
            <a:ext cx="671979" cy="369332"/>
          </a:xfrm>
          <a:prstGeom prst="rect">
            <a:avLst/>
          </a:prstGeom>
          <a:noFill/>
          <a:ln w="25400">
            <a:solidFill>
              <a:srgbClr val="FF6600"/>
            </a:solidFill>
            <a:miter lim="800000"/>
            <a:headEnd/>
            <a:tailEnd/>
          </a:ln>
          <a:effectLst/>
        </p:spPr>
        <p:txBody>
          <a:bodyPr wrap="none">
            <a:spAutoFit/>
          </a:bodyPr>
          <a:lstStyle/>
          <a:p>
            <a:r>
              <a:rPr lang="de-DE" dirty="0" smtClean="0"/>
              <a:t>User</a:t>
            </a:r>
            <a:endParaRPr lang="de-DE" dirty="0"/>
          </a:p>
        </p:txBody>
      </p:sp>
      <p:sp>
        <p:nvSpPr>
          <p:cNvPr id="311302" name="Line 6"/>
          <p:cNvSpPr>
            <a:spLocks noChangeShapeType="1"/>
          </p:cNvSpPr>
          <p:nvPr/>
        </p:nvSpPr>
        <p:spPr bwMode="auto">
          <a:xfrm>
            <a:off x="1187450" y="4292600"/>
            <a:ext cx="0" cy="649288"/>
          </a:xfrm>
          <a:prstGeom prst="line">
            <a:avLst/>
          </a:prstGeom>
          <a:noFill/>
          <a:ln w="25400">
            <a:solidFill>
              <a:schemeClr val="tx1"/>
            </a:solidFill>
            <a:round/>
            <a:headEnd/>
            <a:tailEnd type="arrow" w="med" len="med"/>
          </a:ln>
          <a:effectLst/>
        </p:spPr>
        <p:txBody>
          <a:bodyPr/>
          <a:lstStyle/>
          <a:p>
            <a:endParaRPr lang="de-DE"/>
          </a:p>
        </p:txBody>
      </p:sp>
      <p:sp>
        <p:nvSpPr>
          <p:cNvPr id="311303" name="Text Box 7"/>
          <p:cNvSpPr txBox="1">
            <a:spLocks noChangeArrowheads="1"/>
          </p:cNvSpPr>
          <p:nvPr/>
        </p:nvSpPr>
        <p:spPr bwMode="auto">
          <a:xfrm>
            <a:off x="663575" y="5002213"/>
            <a:ext cx="1569660" cy="369332"/>
          </a:xfrm>
          <a:prstGeom prst="rect">
            <a:avLst/>
          </a:prstGeom>
          <a:noFill/>
          <a:ln w="9525">
            <a:noFill/>
            <a:miter lim="800000"/>
            <a:headEnd/>
            <a:tailEnd/>
          </a:ln>
          <a:effectLst/>
        </p:spPr>
        <p:txBody>
          <a:bodyPr wrap="none">
            <a:spAutoFit/>
          </a:bodyPr>
          <a:lstStyle/>
          <a:p>
            <a:r>
              <a:rPr lang="de-DE" dirty="0" err="1" smtClean="0">
                <a:solidFill>
                  <a:schemeClr val="bg2"/>
                </a:solidFill>
              </a:rPr>
              <a:t>Creation</a:t>
            </a:r>
            <a:r>
              <a:rPr lang="de-DE" dirty="0" smtClean="0">
                <a:solidFill>
                  <a:schemeClr val="bg2"/>
                </a:solidFill>
              </a:rPr>
              <a:t> </a:t>
            </a:r>
            <a:r>
              <a:rPr lang="de-DE" dirty="0" err="1" smtClean="0">
                <a:solidFill>
                  <a:schemeClr val="bg2"/>
                </a:solidFill>
              </a:rPr>
              <a:t>date</a:t>
            </a:r>
            <a:endParaRPr lang="de-DE" dirty="0" smtClean="0">
              <a:solidFill>
                <a:schemeClr val="bg2"/>
              </a:solidFill>
            </a:endParaRPr>
          </a:p>
        </p:txBody>
      </p:sp>
      <p:sp>
        <p:nvSpPr>
          <p:cNvPr id="311304" name="Line 8"/>
          <p:cNvSpPr>
            <a:spLocks noChangeShapeType="1"/>
          </p:cNvSpPr>
          <p:nvPr/>
        </p:nvSpPr>
        <p:spPr bwMode="auto">
          <a:xfrm>
            <a:off x="7740650" y="4560888"/>
            <a:ext cx="0" cy="433387"/>
          </a:xfrm>
          <a:prstGeom prst="line">
            <a:avLst/>
          </a:prstGeom>
          <a:noFill/>
          <a:ln w="25400">
            <a:solidFill>
              <a:schemeClr val="tx1"/>
            </a:solidFill>
            <a:round/>
            <a:headEnd/>
            <a:tailEnd/>
          </a:ln>
          <a:effectLst/>
        </p:spPr>
        <p:txBody>
          <a:bodyPr/>
          <a:lstStyle/>
          <a:p>
            <a:endParaRPr lang="de-DE"/>
          </a:p>
        </p:txBody>
      </p:sp>
      <p:sp>
        <p:nvSpPr>
          <p:cNvPr id="311305" name="Text Box 9"/>
          <p:cNvSpPr txBox="1">
            <a:spLocks noChangeArrowheads="1"/>
          </p:cNvSpPr>
          <p:nvPr/>
        </p:nvSpPr>
        <p:spPr bwMode="auto">
          <a:xfrm>
            <a:off x="7095956" y="5006975"/>
            <a:ext cx="1364476" cy="369332"/>
          </a:xfrm>
          <a:prstGeom prst="rect">
            <a:avLst/>
          </a:prstGeom>
          <a:noFill/>
          <a:ln w="9525">
            <a:noFill/>
            <a:miter lim="800000"/>
            <a:headEnd/>
            <a:tailEnd/>
          </a:ln>
          <a:effectLst/>
        </p:spPr>
        <p:txBody>
          <a:bodyPr wrap="none">
            <a:spAutoFit/>
          </a:bodyPr>
          <a:lstStyle/>
          <a:p>
            <a:r>
              <a:rPr lang="de-DE" dirty="0" smtClean="0"/>
              <a:t>Date </a:t>
            </a:r>
            <a:r>
              <a:rPr lang="de-DE" dirty="0" err="1" smtClean="0"/>
              <a:t>of</a:t>
            </a:r>
            <a:r>
              <a:rPr lang="de-DE" dirty="0" smtClean="0"/>
              <a:t> </a:t>
            </a:r>
            <a:r>
              <a:rPr lang="de-DE" dirty="0" err="1" smtClean="0"/>
              <a:t>use</a:t>
            </a:r>
            <a:endParaRPr lang="de-DE" dirty="0" smtClean="0"/>
          </a:p>
        </p:txBody>
      </p:sp>
      <p:sp>
        <p:nvSpPr>
          <p:cNvPr id="311306" name="Line 10"/>
          <p:cNvSpPr>
            <a:spLocks noChangeShapeType="1"/>
          </p:cNvSpPr>
          <p:nvPr/>
        </p:nvSpPr>
        <p:spPr bwMode="auto">
          <a:xfrm>
            <a:off x="7740650" y="3395663"/>
            <a:ext cx="0" cy="431800"/>
          </a:xfrm>
          <a:prstGeom prst="line">
            <a:avLst/>
          </a:prstGeom>
          <a:noFill/>
          <a:ln w="25400">
            <a:solidFill>
              <a:schemeClr val="tx1"/>
            </a:solidFill>
            <a:round/>
            <a:headEnd/>
            <a:tailEnd type="arrow" w="med" len="med"/>
          </a:ln>
          <a:effectLst/>
        </p:spPr>
        <p:txBody>
          <a:bodyPr/>
          <a:lstStyle/>
          <a:p>
            <a:endParaRPr lang="de-DE"/>
          </a:p>
        </p:txBody>
      </p:sp>
      <p:sp>
        <p:nvSpPr>
          <p:cNvPr id="311307" name="Text Box 11"/>
          <p:cNvSpPr txBox="1">
            <a:spLocks noChangeArrowheads="1"/>
          </p:cNvSpPr>
          <p:nvPr/>
        </p:nvSpPr>
        <p:spPr bwMode="auto">
          <a:xfrm>
            <a:off x="8512175" y="4656138"/>
            <a:ext cx="247650" cy="366712"/>
          </a:xfrm>
          <a:prstGeom prst="rect">
            <a:avLst/>
          </a:prstGeom>
          <a:noFill/>
          <a:ln w="9525">
            <a:noFill/>
            <a:miter lim="800000"/>
            <a:headEnd/>
            <a:tailEnd/>
          </a:ln>
          <a:effectLst/>
        </p:spPr>
        <p:txBody>
          <a:bodyPr wrap="none">
            <a:spAutoFit/>
          </a:bodyPr>
          <a:lstStyle/>
          <a:p>
            <a:r>
              <a:rPr lang="de-DE"/>
              <a:t>t</a:t>
            </a:r>
          </a:p>
        </p:txBody>
      </p:sp>
      <p:sp>
        <p:nvSpPr>
          <p:cNvPr id="311308" name="Line 12"/>
          <p:cNvSpPr>
            <a:spLocks noChangeShapeType="1"/>
          </p:cNvSpPr>
          <p:nvPr/>
        </p:nvSpPr>
        <p:spPr bwMode="auto">
          <a:xfrm>
            <a:off x="1851025" y="4076700"/>
            <a:ext cx="287338" cy="0"/>
          </a:xfrm>
          <a:prstGeom prst="line">
            <a:avLst/>
          </a:prstGeom>
          <a:noFill/>
          <a:ln w="25400">
            <a:solidFill>
              <a:schemeClr val="tx1"/>
            </a:solidFill>
            <a:round/>
            <a:headEnd type="arrow" w="med" len="med"/>
            <a:tailEnd/>
          </a:ln>
          <a:effectLst/>
        </p:spPr>
        <p:txBody>
          <a:bodyPr/>
          <a:lstStyle/>
          <a:p>
            <a:endParaRPr lang="de-DE"/>
          </a:p>
        </p:txBody>
      </p:sp>
      <p:sp>
        <p:nvSpPr>
          <p:cNvPr id="311309" name="Text Box 13"/>
          <p:cNvSpPr txBox="1">
            <a:spLocks noChangeArrowheads="1"/>
          </p:cNvSpPr>
          <p:nvPr/>
        </p:nvSpPr>
        <p:spPr bwMode="auto">
          <a:xfrm>
            <a:off x="2166938" y="3860800"/>
            <a:ext cx="851515" cy="369332"/>
          </a:xfrm>
          <a:prstGeom prst="rect">
            <a:avLst/>
          </a:prstGeom>
          <a:noFill/>
          <a:ln w="25400">
            <a:solidFill>
              <a:srgbClr val="008000"/>
            </a:solidFill>
            <a:miter lim="800000"/>
            <a:headEnd/>
            <a:tailEnd/>
          </a:ln>
          <a:effectLst/>
        </p:spPr>
        <p:txBody>
          <a:bodyPr wrap="none">
            <a:spAutoFit/>
          </a:bodyPr>
          <a:lstStyle/>
          <a:p>
            <a:r>
              <a:rPr lang="de-DE" dirty="0" smtClean="0"/>
              <a:t>Copy1</a:t>
            </a:r>
            <a:endParaRPr lang="de-DE" dirty="0"/>
          </a:p>
        </p:txBody>
      </p:sp>
      <p:sp>
        <p:nvSpPr>
          <p:cNvPr id="311310" name="Line 14"/>
          <p:cNvSpPr>
            <a:spLocks noChangeShapeType="1"/>
          </p:cNvSpPr>
          <p:nvPr/>
        </p:nvSpPr>
        <p:spPr bwMode="auto">
          <a:xfrm>
            <a:off x="3133725" y="4076700"/>
            <a:ext cx="287338" cy="0"/>
          </a:xfrm>
          <a:prstGeom prst="line">
            <a:avLst/>
          </a:prstGeom>
          <a:noFill/>
          <a:ln w="25400">
            <a:solidFill>
              <a:schemeClr val="tx1"/>
            </a:solidFill>
            <a:round/>
            <a:headEnd type="arrow" w="med" len="med"/>
            <a:tailEnd/>
          </a:ln>
          <a:effectLst/>
        </p:spPr>
        <p:txBody>
          <a:bodyPr/>
          <a:lstStyle/>
          <a:p>
            <a:endParaRPr lang="de-DE"/>
          </a:p>
        </p:txBody>
      </p:sp>
      <p:sp>
        <p:nvSpPr>
          <p:cNvPr id="311311" name="Text Box 15"/>
          <p:cNvSpPr txBox="1">
            <a:spLocks noChangeArrowheads="1"/>
          </p:cNvSpPr>
          <p:nvPr/>
        </p:nvSpPr>
        <p:spPr bwMode="auto">
          <a:xfrm>
            <a:off x="3449638" y="3860800"/>
            <a:ext cx="851515" cy="369332"/>
          </a:xfrm>
          <a:prstGeom prst="rect">
            <a:avLst/>
          </a:prstGeom>
          <a:noFill/>
          <a:ln w="25400">
            <a:solidFill>
              <a:srgbClr val="008000"/>
            </a:solidFill>
            <a:miter lim="800000"/>
            <a:headEnd/>
            <a:tailEnd/>
          </a:ln>
          <a:effectLst/>
        </p:spPr>
        <p:txBody>
          <a:bodyPr wrap="none">
            <a:spAutoFit/>
          </a:bodyPr>
          <a:lstStyle/>
          <a:p>
            <a:r>
              <a:rPr lang="de-DE" dirty="0" smtClean="0"/>
              <a:t>Copy2</a:t>
            </a:r>
            <a:endParaRPr lang="de-DE" dirty="0"/>
          </a:p>
        </p:txBody>
      </p:sp>
      <p:sp>
        <p:nvSpPr>
          <p:cNvPr id="311312" name="Line 16"/>
          <p:cNvSpPr>
            <a:spLocks noChangeShapeType="1"/>
          </p:cNvSpPr>
          <p:nvPr/>
        </p:nvSpPr>
        <p:spPr bwMode="auto">
          <a:xfrm>
            <a:off x="4414838" y="4076700"/>
            <a:ext cx="287337" cy="0"/>
          </a:xfrm>
          <a:prstGeom prst="line">
            <a:avLst/>
          </a:prstGeom>
          <a:noFill/>
          <a:ln w="25400">
            <a:solidFill>
              <a:schemeClr val="tx1"/>
            </a:solidFill>
            <a:round/>
            <a:headEnd type="arrow" w="med" len="med"/>
            <a:tailEnd/>
          </a:ln>
          <a:effectLst/>
        </p:spPr>
        <p:txBody>
          <a:bodyPr/>
          <a:lstStyle/>
          <a:p>
            <a:endParaRPr lang="de-DE"/>
          </a:p>
        </p:txBody>
      </p:sp>
      <p:sp>
        <p:nvSpPr>
          <p:cNvPr id="311313" name="Text Box 17"/>
          <p:cNvSpPr txBox="1">
            <a:spLocks noChangeArrowheads="1"/>
          </p:cNvSpPr>
          <p:nvPr/>
        </p:nvSpPr>
        <p:spPr bwMode="auto">
          <a:xfrm>
            <a:off x="4730750" y="3860800"/>
            <a:ext cx="851515" cy="369332"/>
          </a:xfrm>
          <a:prstGeom prst="rect">
            <a:avLst/>
          </a:prstGeom>
          <a:noFill/>
          <a:ln w="25400">
            <a:solidFill>
              <a:srgbClr val="008000"/>
            </a:solidFill>
            <a:miter lim="800000"/>
            <a:headEnd/>
            <a:tailEnd/>
          </a:ln>
          <a:effectLst/>
        </p:spPr>
        <p:txBody>
          <a:bodyPr wrap="none">
            <a:spAutoFit/>
          </a:bodyPr>
          <a:lstStyle/>
          <a:p>
            <a:r>
              <a:rPr lang="de-DE" dirty="0" smtClean="0"/>
              <a:t>Copy3</a:t>
            </a:r>
            <a:endParaRPr lang="de-DE" dirty="0"/>
          </a:p>
        </p:txBody>
      </p:sp>
      <p:sp>
        <p:nvSpPr>
          <p:cNvPr id="311314" name="Line 18"/>
          <p:cNvSpPr>
            <a:spLocks noChangeShapeType="1"/>
          </p:cNvSpPr>
          <p:nvPr/>
        </p:nvSpPr>
        <p:spPr bwMode="auto">
          <a:xfrm>
            <a:off x="5711825" y="4076700"/>
            <a:ext cx="287338" cy="0"/>
          </a:xfrm>
          <a:prstGeom prst="line">
            <a:avLst/>
          </a:prstGeom>
          <a:noFill/>
          <a:ln w="25400">
            <a:solidFill>
              <a:schemeClr val="tx1"/>
            </a:solidFill>
            <a:round/>
            <a:headEnd type="arrow" w="med" len="med"/>
            <a:tailEnd/>
          </a:ln>
          <a:effectLst/>
        </p:spPr>
        <p:txBody>
          <a:bodyPr/>
          <a:lstStyle/>
          <a:p>
            <a:endParaRPr lang="de-DE"/>
          </a:p>
        </p:txBody>
      </p:sp>
      <p:sp>
        <p:nvSpPr>
          <p:cNvPr id="311315" name="Text Box 19"/>
          <p:cNvSpPr txBox="1">
            <a:spLocks noChangeArrowheads="1"/>
          </p:cNvSpPr>
          <p:nvPr/>
        </p:nvSpPr>
        <p:spPr bwMode="auto">
          <a:xfrm>
            <a:off x="6027738" y="3860800"/>
            <a:ext cx="851515" cy="369332"/>
          </a:xfrm>
          <a:prstGeom prst="rect">
            <a:avLst/>
          </a:prstGeom>
          <a:noFill/>
          <a:ln w="25400">
            <a:solidFill>
              <a:srgbClr val="008000"/>
            </a:solidFill>
            <a:miter lim="800000"/>
            <a:headEnd/>
            <a:tailEnd/>
          </a:ln>
          <a:effectLst/>
        </p:spPr>
        <p:txBody>
          <a:bodyPr wrap="none">
            <a:spAutoFit/>
          </a:bodyPr>
          <a:lstStyle/>
          <a:p>
            <a:r>
              <a:rPr lang="de-DE" dirty="0" smtClean="0"/>
              <a:t>Copy4</a:t>
            </a:r>
            <a:endParaRPr lang="de-DE" dirty="0"/>
          </a:p>
        </p:txBody>
      </p:sp>
      <p:sp>
        <p:nvSpPr>
          <p:cNvPr id="311316" name="Line 20"/>
          <p:cNvSpPr>
            <a:spLocks noChangeShapeType="1"/>
          </p:cNvSpPr>
          <p:nvPr/>
        </p:nvSpPr>
        <p:spPr bwMode="auto">
          <a:xfrm>
            <a:off x="6992938" y="4076700"/>
            <a:ext cx="287337" cy="0"/>
          </a:xfrm>
          <a:prstGeom prst="line">
            <a:avLst/>
          </a:prstGeom>
          <a:noFill/>
          <a:ln w="25400">
            <a:solidFill>
              <a:schemeClr val="tx1"/>
            </a:solidFill>
            <a:round/>
            <a:headEnd type="arrow" w="med" len="med"/>
            <a:tailEnd/>
          </a:ln>
          <a:effectLst/>
        </p:spPr>
        <p:txBody>
          <a:bodyPr/>
          <a:lstStyle/>
          <a:p>
            <a:endParaRPr lang="de-DE"/>
          </a:p>
        </p:txBody>
      </p:sp>
      <p:sp>
        <p:nvSpPr>
          <p:cNvPr id="311317" name="Text Box 21"/>
          <p:cNvSpPr txBox="1">
            <a:spLocks noChangeArrowheads="1"/>
          </p:cNvSpPr>
          <p:nvPr/>
        </p:nvSpPr>
        <p:spPr bwMode="auto">
          <a:xfrm>
            <a:off x="7308850" y="3860800"/>
            <a:ext cx="851515" cy="369332"/>
          </a:xfrm>
          <a:prstGeom prst="rect">
            <a:avLst/>
          </a:prstGeom>
          <a:noFill/>
          <a:ln w="25400">
            <a:solidFill>
              <a:srgbClr val="008000"/>
            </a:solidFill>
            <a:miter lim="800000"/>
            <a:headEnd/>
            <a:tailEnd/>
          </a:ln>
          <a:effectLst/>
        </p:spPr>
        <p:txBody>
          <a:bodyPr wrap="none">
            <a:spAutoFit/>
          </a:bodyPr>
          <a:lstStyle/>
          <a:p>
            <a:r>
              <a:rPr lang="de-DE" dirty="0" smtClean="0"/>
              <a:t>Copy5</a:t>
            </a:r>
            <a:endParaRPr lang="de-DE" dirty="0"/>
          </a:p>
        </p:txBody>
      </p:sp>
      <p:sp>
        <p:nvSpPr>
          <p:cNvPr id="311318" name="Text Box 22"/>
          <p:cNvSpPr txBox="1">
            <a:spLocks noChangeArrowheads="1"/>
          </p:cNvSpPr>
          <p:nvPr/>
        </p:nvSpPr>
        <p:spPr bwMode="auto">
          <a:xfrm>
            <a:off x="179388" y="2924175"/>
            <a:ext cx="864339" cy="369332"/>
          </a:xfrm>
          <a:prstGeom prst="rect">
            <a:avLst/>
          </a:prstGeom>
          <a:noFill/>
          <a:ln w="25400">
            <a:solidFill>
              <a:schemeClr val="accent2"/>
            </a:solidFill>
            <a:miter lim="800000"/>
            <a:headEnd/>
            <a:tailEnd/>
          </a:ln>
          <a:effectLst/>
        </p:spPr>
        <p:txBody>
          <a:bodyPr wrap="none">
            <a:spAutoFit/>
          </a:bodyPr>
          <a:lstStyle/>
          <a:p>
            <a:r>
              <a:rPr lang="de-DE" dirty="0" err="1" smtClean="0">
                <a:solidFill>
                  <a:schemeClr val="bg2"/>
                </a:solidFill>
              </a:rPr>
              <a:t>Author</a:t>
            </a:r>
            <a:endParaRPr lang="de-DE" dirty="0">
              <a:solidFill>
                <a:schemeClr val="bg2"/>
              </a:solidFill>
            </a:endParaRPr>
          </a:p>
        </p:txBody>
      </p:sp>
      <p:sp>
        <p:nvSpPr>
          <p:cNvPr id="311319" name="Line 23"/>
          <p:cNvSpPr>
            <a:spLocks noChangeShapeType="1"/>
          </p:cNvSpPr>
          <p:nvPr/>
        </p:nvSpPr>
        <p:spPr bwMode="auto">
          <a:xfrm>
            <a:off x="539750" y="3357563"/>
            <a:ext cx="647700" cy="431800"/>
          </a:xfrm>
          <a:prstGeom prst="line">
            <a:avLst/>
          </a:prstGeom>
          <a:noFill/>
          <a:ln w="25400">
            <a:solidFill>
              <a:schemeClr val="tx1"/>
            </a:solidFill>
            <a:round/>
            <a:headEnd type="arrow" w="med" len="med"/>
            <a:tailEnd/>
          </a:ln>
          <a:effectLst/>
        </p:spPr>
        <p:txBody>
          <a:bodyPr/>
          <a:lstStyle/>
          <a:p>
            <a:endParaRPr lang="de-DE"/>
          </a:p>
        </p:txBody>
      </p:sp>
      <p:sp>
        <p:nvSpPr>
          <p:cNvPr id="311320" name="Text Box 24"/>
          <p:cNvSpPr txBox="1">
            <a:spLocks noChangeArrowheads="1"/>
          </p:cNvSpPr>
          <p:nvPr/>
        </p:nvSpPr>
        <p:spPr bwMode="auto">
          <a:xfrm>
            <a:off x="1743075" y="2940050"/>
            <a:ext cx="889987" cy="369332"/>
          </a:xfrm>
          <a:prstGeom prst="rect">
            <a:avLst/>
          </a:prstGeom>
          <a:noFill/>
          <a:ln w="25400">
            <a:solidFill>
              <a:srgbClr val="000080"/>
            </a:solidFill>
            <a:miter lim="800000"/>
            <a:headEnd/>
            <a:tailEnd/>
          </a:ln>
          <a:effectLst/>
        </p:spPr>
        <p:txBody>
          <a:bodyPr wrap="none">
            <a:spAutoFit/>
          </a:bodyPr>
          <a:lstStyle/>
          <a:p>
            <a:r>
              <a:rPr lang="de-DE" dirty="0" smtClean="0">
                <a:solidFill>
                  <a:schemeClr val="bg2"/>
                </a:solidFill>
              </a:rPr>
              <a:t>Reality</a:t>
            </a:r>
            <a:endParaRPr lang="de-DE" dirty="0">
              <a:solidFill>
                <a:schemeClr val="bg2"/>
              </a:solidFill>
            </a:endParaRPr>
          </a:p>
        </p:txBody>
      </p:sp>
      <p:sp>
        <p:nvSpPr>
          <p:cNvPr id="311321" name="Line 25"/>
          <p:cNvSpPr>
            <a:spLocks noChangeShapeType="1"/>
          </p:cNvSpPr>
          <p:nvPr/>
        </p:nvSpPr>
        <p:spPr bwMode="auto">
          <a:xfrm flipV="1">
            <a:off x="1258888" y="3357563"/>
            <a:ext cx="1009650" cy="431800"/>
          </a:xfrm>
          <a:prstGeom prst="line">
            <a:avLst/>
          </a:prstGeom>
          <a:noFill/>
          <a:ln w="25400">
            <a:solidFill>
              <a:schemeClr val="tx1"/>
            </a:solidFill>
            <a:round/>
            <a:headEnd/>
            <a:tailEnd type="arrow" w="med" len="med"/>
          </a:ln>
          <a:effectLst/>
        </p:spPr>
        <p:txBody>
          <a:bodyPr/>
          <a:lstStyle/>
          <a:p>
            <a:endParaRPr lang="de-DE"/>
          </a:p>
        </p:txBody>
      </p:sp>
      <p:sp>
        <p:nvSpPr>
          <p:cNvPr id="311336" name="Line 40"/>
          <p:cNvSpPr>
            <a:spLocks noChangeShapeType="1"/>
          </p:cNvSpPr>
          <p:nvPr/>
        </p:nvSpPr>
        <p:spPr bwMode="auto">
          <a:xfrm>
            <a:off x="900113" y="3716338"/>
            <a:ext cx="647700" cy="720725"/>
          </a:xfrm>
          <a:prstGeom prst="line">
            <a:avLst/>
          </a:prstGeom>
          <a:noFill/>
          <a:ln w="25400">
            <a:solidFill>
              <a:srgbClr val="FF0000"/>
            </a:solidFill>
            <a:round/>
            <a:headEnd/>
            <a:tailEnd/>
          </a:ln>
          <a:effectLst/>
        </p:spPr>
        <p:txBody>
          <a:bodyPr/>
          <a:lstStyle/>
          <a:p>
            <a:endParaRPr lang="de-DE"/>
          </a:p>
        </p:txBody>
      </p:sp>
      <p:sp>
        <p:nvSpPr>
          <p:cNvPr id="311337" name="Line 41"/>
          <p:cNvSpPr>
            <a:spLocks noChangeShapeType="1"/>
          </p:cNvSpPr>
          <p:nvPr/>
        </p:nvSpPr>
        <p:spPr bwMode="auto">
          <a:xfrm flipH="1">
            <a:off x="971550" y="3716338"/>
            <a:ext cx="504825" cy="720725"/>
          </a:xfrm>
          <a:prstGeom prst="line">
            <a:avLst/>
          </a:prstGeom>
          <a:noFill/>
          <a:ln w="25400">
            <a:solidFill>
              <a:srgbClr val="FF0000"/>
            </a:solidFill>
            <a:round/>
            <a:headEnd/>
            <a:tailEnd/>
          </a:ln>
          <a:effectLst/>
        </p:spPr>
        <p:txBody>
          <a:bodyPr/>
          <a:lstStyle/>
          <a:p>
            <a:endParaRPr lang="de-DE"/>
          </a:p>
        </p:txBody>
      </p:sp>
      <p:sp>
        <p:nvSpPr>
          <p:cNvPr id="311340" name="Line 44"/>
          <p:cNvSpPr>
            <a:spLocks noChangeShapeType="1"/>
          </p:cNvSpPr>
          <p:nvPr/>
        </p:nvSpPr>
        <p:spPr bwMode="auto">
          <a:xfrm>
            <a:off x="2339975" y="3716338"/>
            <a:ext cx="647700" cy="720725"/>
          </a:xfrm>
          <a:prstGeom prst="line">
            <a:avLst/>
          </a:prstGeom>
          <a:noFill/>
          <a:ln w="25400">
            <a:solidFill>
              <a:srgbClr val="FF0000"/>
            </a:solidFill>
            <a:round/>
            <a:headEnd/>
            <a:tailEnd/>
          </a:ln>
          <a:effectLst/>
        </p:spPr>
        <p:txBody>
          <a:bodyPr/>
          <a:lstStyle/>
          <a:p>
            <a:endParaRPr lang="de-DE"/>
          </a:p>
        </p:txBody>
      </p:sp>
      <p:sp>
        <p:nvSpPr>
          <p:cNvPr id="311341" name="Line 45"/>
          <p:cNvSpPr>
            <a:spLocks noChangeShapeType="1"/>
          </p:cNvSpPr>
          <p:nvPr/>
        </p:nvSpPr>
        <p:spPr bwMode="auto">
          <a:xfrm flipH="1">
            <a:off x="2411413" y="3716338"/>
            <a:ext cx="504825" cy="720725"/>
          </a:xfrm>
          <a:prstGeom prst="line">
            <a:avLst/>
          </a:prstGeom>
          <a:noFill/>
          <a:ln w="25400">
            <a:solidFill>
              <a:srgbClr val="FF0000"/>
            </a:solidFill>
            <a:round/>
            <a:headEnd/>
            <a:tailEnd/>
          </a:ln>
          <a:effectLst/>
        </p:spPr>
        <p:txBody>
          <a:bodyPr/>
          <a:lstStyle/>
          <a:p>
            <a:endParaRPr lang="de-DE"/>
          </a:p>
        </p:txBody>
      </p:sp>
      <p:sp>
        <p:nvSpPr>
          <p:cNvPr id="311342" name="Line 46"/>
          <p:cNvSpPr>
            <a:spLocks noChangeShapeType="1"/>
          </p:cNvSpPr>
          <p:nvPr/>
        </p:nvSpPr>
        <p:spPr bwMode="auto">
          <a:xfrm>
            <a:off x="3563938" y="3716338"/>
            <a:ext cx="647700" cy="720725"/>
          </a:xfrm>
          <a:prstGeom prst="line">
            <a:avLst/>
          </a:prstGeom>
          <a:noFill/>
          <a:ln w="25400">
            <a:solidFill>
              <a:srgbClr val="FF0000"/>
            </a:solidFill>
            <a:round/>
            <a:headEnd/>
            <a:tailEnd/>
          </a:ln>
          <a:effectLst/>
        </p:spPr>
        <p:txBody>
          <a:bodyPr/>
          <a:lstStyle/>
          <a:p>
            <a:endParaRPr lang="de-DE"/>
          </a:p>
        </p:txBody>
      </p:sp>
      <p:sp>
        <p:nvSpPr>
          <p:cNvPr id="311343" name="Line 47"/>
          <p:cNvSpPr>
            <a:spLocks noChangeShapeType="1"/>
          </p:cNvSpPr>
          <p:nvPr/>
        </p:nvSpPr>
        <p:spPr bwMode="auto">
          <a:xfrm flipH="1">
            <a:off x="3635375" y="3716338"/>
            <a:ext cx="504825" cy="720725"/>
          </a:xfrm>
          <a:prstGeom prst="line">
            <a:avLst/>
          </a:prstGeom>
          <a:noFill/>
          <a:ln w="25400">
            <a:solidFill>
              <a:srgbClr val="FF0000"/>
            </a:solidFill>
            <a:round/>
            <a:headEnd/>
            <a:tailEnd/>
          </a:ln>
          <a:effectLst/>
        </p:spPr>
        <p:txBody>
          <a:bodyPr/>
          <a:lstStyle/>
          <a:p>
            <a:endParaRPr lang="de-DE"/>
          </a:p>
        </p:txBody>
      </p:sp>
      <p:sp>
        <p:nvSpPr>
          <p:cNvPr id="311344" name="Line 48"/>
          <p:cNvSpPr>
            <a:spLocks noChangeShapeType="1"/>
          </p:cNvSpPr>
          <p:nvPr/>
        </p:nvSpPr>
        <p:spPr bwMode="auto">
          <a:xfrm>
            <a:off x="4859338" y="3716338"/>
            <a:ext cx="647700" cy="720725"/>
          </a:xfrm>
          <a:prstGeom prst="line">
            <a:avLst/>
          </a:prstGeom>
          <a:noFill/>
          <a:ln w="25400">
            <a:solidFill>
              <a:srgbClr val="FF0000"/>
            </a:solidFill>
            <a:round/>
            <a:headEnd/>
            <a:tailEnd/>
          </a:ln>
          <a:effectLst/>
        </p:spPr>
        <p:txBody>
          <a:bodyPr/>
          <a:lstStyle/>
          <a:p>
            <a:endParaRPr lang="de-DE"/>
          </a:p>
        </p:txBody>
      </p:sp>
      <p:sp>
        <p:nvSpPr>
          <p:cNvPr id="311345" name="Line 49"/>
          <p:cNvSpPr>
            <a:spLocks noChangeShapeType="1"/>
          </p:cNvSpPr>
          <p:nvPr/>
        </p:nvSpPr>
        <p:spPr bwMode="auto">
          <a:xfrm flipH="1">
            <a:off x="4930775" y="3716338"/>
            <a:ext cx="504825" cy="720725"/>
          </a:xfrm>
          <a:prstGeom prst="line">
            <a:avLst/>
          </a:prstGeom>
          <a:noFill/>
          <a:ln w="25400">
            <a:solidFill>
              <a:srgbClr val="FF0000"/>
            </a:solidFill>
            <a:round/>
            <a:headEnd/>
            <a:tailEnd/>
          </a:ln>
          <a:effectLst/>
        </p:spPr>
        <p:txBody>
          <a:bodyPr/>
          <a:lstStyle/>
          <a:p>
            <a:endParaRPr lang="de-DE"/>
          </a:p>
        </p:txBody>
      </p:sp>
      <p:sp>
        <p:nvSpPr>
          <p:cNvPr id="311346" name="Line 50"/>
          <p:cNvSpPr>
            <a:spLocks noChangeShapeType="1"/>
          </p:cNvSpPr>
          <p:nvPr/>
        </p:nvSpPr>
        <p:spPr bwMode="auto">
          <a:xfrm>
            <a:off x="6229350" y="3644900"/>
            <a:ext cx="647700" cy="720725"/>
          </a:xfrm>
          <a:prstGeom prst="line">
            <a:avLst/>
          </a:prstGeom>
          <a:noFill/>
          <a:ln w="25400">
            <a:solidFill>
              <a:srgbClr val="FF0000"/>
            </a:solidFill>
            <a:round/>
            <a:headEnd/>
            <a:tailEnd/>
          </a:ln>
          <a:effectLst/>
        </p:spPr>
        <p:txBody>
          <a:bodyPr/>
          <a:lstStyle/>
          <a:p>
            <a:endParaRPr lang="de-DE"/>
          </a:p>
        </p:txBody>
      </p:sp>
      <p:sp>
        <p:nvSpPr>
          <p:cNvPr id="311347" name="Line 51"/>
          <p:cNvSpPr>
            <a:spLocks noChangeShapeType="1"/>
          </p:cNvSpPr>
          <p:nvPr/>
        </p:nvSpPr>
        <p:spPr bwMode="auto">
          <a:xfrm flipH="1">
            <a:off x="6300788" y="3644900"/>
            <a:ext cx="504825" cy="720725"/>
          </a:xfrm>
          <a:prstGeom prst="line">
            <a:avLst/>
          </a:prstGeom>
          <a:noFill/>
          <a:ln w="25400">
            <a:solidFill>
              <a:srgbClr val="FF0000"/>
            </a:solidFill>
            <a:round/>
            <a:headEnd/>
            <a:tailEnd/>
          </a:ln>
          <a:effectLst/>
        </p:spPr>
        <p:txBody>
          <a:bodyPr/>
          <a:lstStyle/>
          <a:p>
            <a:endParaRPr lang="de-DE"/>
          </a:p>
        </p:txBody>
      </p:sp>
    </p:spTree>
  </p:cSld>
  <p:clrMapOvr>
    <a:masterClrMapping/>
  </p:clrMapOvr>
  <p:transition>
    <p:pull dir="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Fußzeilenplatzhalter 3"/>
          <p:cNvSpPr>
            <a:spLocks noGrp="1"/>
          </p:cNvSpPr>
          <p:nvPr>
            <p:ph type="ftr" sz="quarter" idx="10"/>
          </p:nvPr>
        </p:nvSpPr>
        <p:spPr/>
        <p:txBody>
          <a:bodyPr/>
          <a:lstStyle/>
          <a:p>
            <a:fld id="{17B3BA96-4E79-43F0-B54E-CECE1CEC610F}" type="slidenum">
              <a:rPr lang="de-DE"/>
              <a:pPr/>
              <a:t>17</a:t>
            </a:fld>
            <a:r>
              <a:rPr lang="de-DE"/>
              <a:t>    </a:t>
            </a:r>
          </a:p>
        </p:txBody>
      </p:sp>
      <p:sp>
        <p:nvSpPr>
          <p:cNvPr id="313346" name="Rectangle 2"/>
          <p:cNvSpPr>
            <a:spLocks noGrp="1" noChangeArrowheads="1"/>
          </p:cNvSpPr>
          <p:nvPr>
            <p:ph type="title"/>
          </p:nvPr>
        </p:nvSpPr>
        <p:spPr/>
        <p:txBody>
          <a:bodyPr/>
          <a:lstStyle/>
          <a:p>
            <a:r>
              <a:rPr lang="de-DE" dirty="0" smtClean="0"/>
              <a:t>…</a:t>
            </a:r>
            <a:r>
              <a:rPr lang="de-DE" dirty="0" err="1" smtClean="0"/>
              <a:t>and</a:t>
            </a:r>
            <a:r>
              <a:rPr lang="de-DE" dirty="0" smtClean="0"/>
              <a:t> Solution</a:t>
            </a:r>
            <a:endParaRPr lang="de-DE" dirty="0"/>
          </a:p>
        </p:txBody>
      </p:sp>
      <p:sp>
        <p:nvSpPr>
          <p:cNvPr id="313347" name="Text Box 3"/>
          <p:cNvSpPr txBox="1">
            <a:spLocks noChangeArrowheads="1"/>
          </p:cNvSpPr>
          <p:nvPr/>
        </p:nvSpPr>
        <p:spPr bwMode="auto">
          <a:xfrm>
            <a:off x="468313" y="3860800"/>
            <a:ext cx="1367383" cy="369332"/>
          </a:xfrm>
          <a:prstGeom prst="rect">
            <a:avLst/>
          </a:prstGeom>
          <a:noFill/>
          <a:ln w="25400">
            <a:solidFill>
              <a:srgbClr val="008000"/>
            </a:solidFill>
            <a:miter lim="800000"/>
            <a:headEnd/>
            <a:tailEnd/>
          </a:ln>
          <a:effectLst/>
        </p:spPr>
        <p:txBody>
          <a:bodyPr wrap="square">
            <a:spAutoFit/>
          </a:bodyPr>
          <a:lstStyle/>
          <a:p>
            <a:r>
              <a:rPr lang="de-DE" dirty="0" smtClean="0"/>
              <a:t>Original</a:t>
            </a:r>
            <a:endParaRPr lang="de-DE" dirty="0"/>
          </a:p>
        </p:txBody>
      </p:sp>
      <p:sp>
        <p:nvSpPr>
          <p:cNvPr id="313348" name="Line 4"/>
          <p:cNvSpPr>
            <a:spLocks noChangeShapeType="1"/>
          </p:cNvSpPr>
          <p:nvPr/>
        </p:nvSpPr>
        <p:spPr bwMode="auto">
          <a:xfrm>
            <a:off x="755650" y="5227638"/>
            <a:ext cx="8137525" cy="0"/>
          </a:xfrm>
          <a:prstGeom prst="line">
            <a:avLst/>
          </a:prstGeom>
          <a:noFill/>
          <a:ln w="25400">
            <a:solidFill>
              <a:schemeClr val="tx1"/>
            </a:solidFill>
            <a:round/>
            <a:headEnd/>
            <a:tailEnd type="triangle" w="med" len="med"/>
          </a:ln>
          <a:effectLst/>
        </p:spPr>
        <p:txBody>
          <a:bodyPr/>
          <a:lstStyle/>
          <a:p>
            <a:endParaRPr lang="de-DE"/>
          </a:p>
        </p:txBody>
      </p:sp>
      <p:sp>
        <p:nvSpPr>
          <p:cNvPr id="313349" name="Text Box 5"/>
          <p:cNvSpPr txBox="1">
            <a:spLocks noChangeArrowheads="1"/>
          </p:cNvSpPr>
          <p:nvPr/>
        </p:nvSpPr>
        <p:spPr bwMode="auto">
          <a:xfrm>
            <a:off x="7380312" y="2968377"/>
            <a:ext cx="671979" cy="369332"/>
          </a:xfrm>
          <a:prstGeom prst="rect">
            <a:avLst/>
          </a:prstGeom>
          <a:noFill/>
          <a:ln w="25400">
            <a:solidFill>
              <a:srgbClr val="FF6600"/>
            </a:solidFill>
            <a:miter lim="800000"/>
            <a:headEnd/>
            <a:tailEnd/>
          </a:ln>
          <a:effectLst/>
        </p:spPr>
        <p:txBody>
          <a:bodyPr wrap="none">
            <a:spAutoFit/>
          </a:bodyPr>
          <a:lstStyle/>
          <a:p>
            <a:r>
              <a:rPr lang="de-DE" dirty="0" smtClean="0"/>
              <a:t>User</a:t>
            </a:r>
            <a:endParaRPr lang="de-DE" dirty="0"/>
          </a:p>
        </p:txBody>
      </p:sp>
      <p:sp>
        <p:nvSpPr>
          <p:cNvPr id="313350" name="Line 6"/>
          <p:cNvSpPr>
            <a:spLocks noChangeShapeType="1"/>
          </p:cNvSpPr>
          <p:nvPr/>
        </p:nvSpPr>
        <p:spPr bwMode="auto">
          <a:xfrm>
            <a:off x="1187450" y="5113338"/>
            <a:ext cx="0" cy="287337"/>
          </a:xfrm>
          <a:prstGeom prst="line">
            <a:avLst/>
          </a:prstGeom>
          <a:noFill/>
          <a:ln w="25400">
            <a:solidFill>
              <a:schemeClr val="tx1"/>
            </a:solidFill>
            <a:round/>
            <a:headEnd/>
            <a:tailEnd/>
          </a:ln>
          <a:effectLst/>
        </p:spPr>
        <p:txBody>
          <a:bodyPr/>
          <a:lstStyle/>
          <a:p>
            <a:endParaRPr lang="de-DE"/>
          </a:p>
        </p:txBody>
      </p:sp>
      <p:sp>
        <p:nvSpPr>
          <p:cNvPr id="313351" name="Text Box 7"/>
          <p:cNvSpPr txBox="1">
            <a:spLocks noChangeArrowheads="1"/>
          </p:cNvSpPr>
          <p:nvPr/>
        </p:nvSpPr>
        <p:spPr bwMode="auto">
          <a:xfrm>
            <a:off x="663575" y="5505450"/>
            <a:ext cx="1569660" cy="369332"/>
          </a:xfrm>
          <a:prstGeom prst="rect">
            <a:avLst/>
          </a:prstGeom>
          <a:noFill/>
          <a:ln w="9525">
            <a:noFill/>
            <a:miter lim="800000"/>
            <a:headEnd/>
            <a:tailEnd/>
          </a:ln>
          <a:effectLst/>
        </p:spPr>
        <p:txBody>
          <a:bodyPr wrap="none">
            <a:spAutoFit/>
          </a:bodyPr>
          <a:lstStyle/>
          <a:p>
            <a:r>
              <a:rPr lang="de-DE" dirty="0" err="1" smtClean="0">
                <a:solidFill>
                  <a:schemeClr val="bg2"/>
                </a:solidFill>
              </a:rPr>
              <a:t>Creation</a:t>
            </a:r>
            <a:r>
              <a:rPr lang="de-DE" dirty="0" smtClean="0">
                <a:solidFill>
                  <a:schemeClr val="bg2"/>
                </a:solidFill>
              </a:rPr>
              <a:t> </a:t>
            </a:r>
            <a:r>
              <a:rPr lang="de-DE" dirty="0" err="1" smtClean="0">
                <a:solidFill>
                  <a:schemeClr val="bg2"/>
                </a:solidFill>
              </a:rPr>
              <a:t>date</a:t>
            </a:r>
            <a:endParaRPr lang="de-DE" dirty="0" smtClean="0">
              <a:solidFill>
                <a:schemeClr val="bg2"/>
              </a:solidFill>
            </a:endParaRPr>
          </a:p>
        </p:txBody>
      </p:sp>
      <p:sp>
        <p:nvSpPr>
          <p:cNvPr id="313352" name="Line 8"/>
          <p:cNvSpPr>
            <a:spLocks noChangeShapeType="1"/>
          </p:cNvSpPr>
          <p:nvPr/>
        </p:nvSpPr>
        <p:spPr bwMode="auto">
          <a:xfrm>
            <a:off x="7740650" y="5064125"/>
            <a:ext cx="0" cy="433388"/>
          </a:xfrm>
          <a:prstGeom prst="line">
            <a:avLst/>
          </a:prstGeom>
          <a:noFill/>
          <a:ln w="25400">
            <a:solidFill>
              <a:schemeClr val="tx1"/>
            </a:solidFill>
            <a:round/>
            <a:headEnd/>
            <a:tailEnd/>
          </a:ln>
          <a:effectLst/>
        </p:spPr>
        <p:txBody>
          <a:bodyPr/>
          <a:lstStyle/>
          <a:p>
            <a:endParaRPr lang="de-DE"/>
          </a:p>
        </p:txBody>
      </p:sp>
      <p:sp>
        <p:nvSpPr>
          <p:cNvPr id="313353" name="Text Box 9"/>
          <p:cNvSpPr txBox="1">
            <a:spLocks noChangeArrowheads="1"/>
          </p:cNvSpPr>
          <p:nvPr/>
        </p:nvSpPr>
        <p:spPr bwMode="auto">
          <a:xfrm>
            <a:off x="7095956" y="5510213"/>
            <a:ext cx="1364476" cy="369332"/>
          </a:xfrm>
          <a:prstGeom prst="rect">
            <a:avLst/>
          </a:prstGeom>
          <a:noFill/>
          <a:ln w="9525">
            <a:noFill/>
            <a:miter lim="800000"/>
            <a:headEnd/>
            <a:tailEnd/>
          </a:ln>
          <a:effectLst/>
        </p:spPr>
        <p:txBody>
          <a:bodyPr wrap="none">
            <a:spAutoFit/>
          </a:bodyPr>
          <a:lstStyle/>
          <a:p>
            <a:r>
              <a:rPr lang="de-DE" dirty="0" smtClean="0"/>
              <a:t>Date </a:t>
            </a:r>
            <a:r>
              <a:rPr lang="de-DE" dirty="0" err="1" smtClean="0"/>
              <a:t>of</a:t>
            </a:r>
            <a:r>
              <a:rPr lang="de-DE" dirty="0" smtClean="0"/>
              <a:t> </a:t>
            </a:r>
            <a:r>
              <a:rPr lang="de-DE" dirty="0" err="1" smtClean="0"/>
              <a:t>use</a:t>
            </a:r>
            <a:endParaRPr lang="de-DE" dirty="0" smtClean="0"/>
          </a:p>
        </p:txBody>
      </p:sp>
      <p:sp>
        <p:nvSpPr>
          <p:cNvPr id="313354" name="Line 10"/>
          <p:cNvSpPr>
            <a:spLocks noChangeShapeType="1"/>
          </p:cNvSpPr>
          <p:nvPr/>
        </p:nvSpPr>
        <p:spPr bwMode="auto">
          <a:xfrm>
            <a:off x="7740650" y="3395663"/>
            <a:ext cx="0" cy="431800"/>
          </a:xfrm>
          <a:prstGeom prst="line">
            <a:avLst/>
          </a:prstGeom>
          <a:noFill/>
          <a:ln w="25400">
            <a:solidFill>
              <a:schemeClr val="tx1"/>
            </a:solidFill>
            <a:round/>
            <a:headEnd/>
            <a:tailEnd type="arrow" w="med" len="med"/>
          </a:ln>
          <a:effectLst/>
        </p:spPr>
        <p:txBody>
          <a:bodyPr/>
          <a:lstStyle/>
          <a:p>
            <a:endParaRPr lang="de-DE"/>
          </a:p>
        </p:txBody>
      </p:sp>
      <p:sp>
        <p:nvSpPr>
          <p:cNvPr id="313355" name="Text Box 11"/>
          <p:cNvSpPr txBox="1">
            <a:spLocks noChangeArrowheads="1"/>
          </p:cNvSpPr>
          <p:nvPr/>
        </p:nvSpPr>
        <p:spPr bwMode="auto">
          <a:xfrm>
            <a:off x="8512175" y="5159375"/>
            <a:ext cx="247650" cy="366713"/>
          </a:xfrm>
          <a:prstGeom prst="rect">
            <a:avLst/>
          </a:prstGeom>
          <a:noFill/>
          <a:ln w="9525">
            <a:noFill/>
            <a:miter lim="800000"/>
            <a:headEnd/>
            <a:tailEnd/>
          </a:ln>
          <a:effectLst/>
        </p:spPr>
        <p:txBody>
          <a:bodyPr wrap="none">
            <a:spAutoFit/>
          </a:bodyPr>
          <a:lstStyle/>
          <a:p>
            <a:r>
              <a:rPr lang="de-DE"/>
              <a:t>t</a:t>
            </a:r>
          </a:p>
        </p:txBody>
      </p:sp>
      <p:sp>
        <p:nvSpPr>
          <p:cNvPr id="313356" name="Line 12"/>
          <p:cNvSpPr>
            <a:spLocks noChangeShapeType="1"/>
          </p:cNvSpPr>
          <p:nvPr/>
        </p:nvSpPr>
        <p:spPr bwMode="auto">
          <a:xfrm>
            <a:off x="1851025" y="4076700"/>
            <a:ext cx="287338" cy="0"/>
          </a:xfrm>
          <a:prstGeom prst="line">
            <a:avLst/>
          </a:prstGeom>
          <a:noFill/>
          <a:ln w="25400">
            <a:solidFill>
              <a:schemeClr val="tx1"/>
            </a:solidFill>
            <a:round/>
            <a:headEnd type="arrow" w="med" len="med"/>
            <a:tailEnd/>
          </a:ln>
          <a:effectLst/>
        </p:spPr>
        <p:txBody>
          <a:bodyPr/>
          <a:lstStyle/>
          <a:p>
            <a:endParaRPr lang="de-DE"/>
          </a:p>
        </p:txBody>
      </p:sp>
      <p:sp>
        <p:nvSpPr>
          <p:cNvPr id="313357" name="Text Box 13"/>
          <p:cNvSpPr txBox="1">
            <a:spLocks noChangeArrowheads="1"/>
          </p:cNvSpPr>
          <p:nvPr/>
        </p:nvSpPr>
        <p:spPr bwMode="auto">
          <a:xfrm>
            <a:off x="2166938" y="3860800"/>
            <a:ext cx="851515" cy="369332"/>
          </a:xfrm>
          <a:prstGeom prst="rect">
            <a:avLst/>
          </a:prstGeom>
          <a:noFill/>
          <a:ln w="25400">
            <a:solidFill>
              <a:srgbClr val="008000"/>
            </a:solidFill>
            <a:miter lim="800000"/>
            <a:headEnd/>
            <a:tailEnd/>
          </a:ln>
          <a:effectLst/>
        </p:spPr>
        <p:txBody>
          <a:bodyPr wrap="none">
            <a:spAutoFit/>
          </a:bodyPr>
          <a:lstStyle/>
          <a:p>
            <a:r>
              <a:rPr lang="de-DE" dirty="0" smtClean="0"/>
              <a:t>Copy1</a:t>
            </a:r>
            <a:endParaRPr lang="de-DE" dirty="0"/>
          </a:p>
        </p:txBody>
      </p:sp>
      <p:sp>
        <p:nvSpPr>
          <p:cNvPr id="313358" name="Line 14"/>
          <p:cNvSpPr>
            <a:spLocks noChangeShapeType="1"/>
          </p:cNvSpPr>
          <p:nvPr/>
        </p:nvSpPr>
        <p:spPr bwMode="auto">
          <a:xfrm>
            <a:off x="3133725" y="4076700"/>
            <a:ext cx="287338" cy="0"/>
          </a:xfrm>
          <a:prstGeom prst="line">
            <a:avLst/>
          </a:prstGeom>
          <a:noFill/>
          <a:ln w="25400">
            <a:solidFill>
              <a:schemeClr val="tx1"/>
            </a:solidFill>
            <a:round/>
            <a:headEnd type="arrow" w="med" len="med"/>
            <a:tailEnd/>
          </a:ln>
          <a:effectLst/>
        </p:spPr>
        <p:txBody>
          <a:bodyPr/>
          <a:lstStyle/>
          <a:p>
            <a:endParaRPr lang="de-DE"/>
          </a:p>
        </p:txBody>
      </p:sp>
      <p:sp>
        <p:nvSpPr>
          <p:cNvPr id="313359" name="Text Box 15"/>
          <p:cNvSpPr txBox="1">
            <a:spLocks noChangeArrowheads="1"/>
          </p:cNvSpPr>
          <p:nvPr/>
        </p:nvSpPr>
        <p:spPr bwMode="auto">
          <a:xfrm>
            <a:off x="3449638" y="3860800"/>
            <a:ext cx="851515" cy="369332"/>
          </a:xfrm>
          <a:prstGeom prst="rect">
            <a:avLst/>
          </a:prstGeom>
          <a:noFill/>
          <a:ln w="25400">
            <a:solidFill>
              <a:srgbClr val="008000"/>
            </a:solidFill>
            <a:miter lim="800000"/>
            <a:headEnd/>
            <a:tailEnd/>
          </a:ln>
          <a:effectLst/>
        </p:spPr>
        <p:txBody>
          <a:bodyPr wrap="none">
            <a:spAutoFit/>
          </a:bodyPr>
          <a:lstStyle/>
          <a:p>
            <a:r>
              <a:rPr lang="de-DE" dirty="0" smtClean="0"/>
              <a:t>Copy2</a:t>
            </a:r>
            <a:endParaRPr lang="de-DE" dirty="0"/>
          </a:p>
        </p:txBody>
      </p:sp>
      <p:sp>
        <p:nvSpPr>
          <p:cNvPr id="313360" name="Line 16"/>
          <p:cNvSpPr>
            <a:spLocks noChangeShapeType="1"/>
          </p:cNvSpPr>
          <p:nvPr/>
        </p:nvSpPr>
        <p:spPr bwMode="auto">
          <a:xfrm>
            <a:off x="4414838" y="4076700"/>
            <a:ext cx="287337" cy="0"/>
          </a:xfrm>
          <a:prstGeom prst="line">
            <a:avLst/>
          </a:prstGeom>
          <a:noFill/>
          <a:ln w="25400">
            <a:solidFill>
              <a:schemeClr val="tx1"/>
            </a:solidFill>
            <a:round/>
            <a:headEnd type="arrow" w="med" len="med"/>
            <a:tailEnd/>
          </a:ln>
          <a:effectLst/>
        </p:spPr>
        <p:txBody>
          <a:bodyPr/>
          <a:lstStyle/>
          <a:p>
            <a:endParaRPr lang="de-DE"/>
          </a:p>
        </p:txBody>
      </p:sp>
      <p:sp>
        <p:nvSpPr>
          <p:cNvPr id="313361" name="Text Box 17"/>
          <p:cNvSpPr txBox="1">
            <a:spLocks noChangeArrowheads="1"/>
          </p:cNvSpPr>
          <p:nvPr/>
        </p:nvSpPr>
        <p:spPr bwMode="auto">
          <a:xfrm>
            <a:off x="4730750" y="3860800"/>
            <a:ext cx="851515" cy="369332"/>
          </a:xfrm>
          <a:prstGeom prst="rect">
            <a:avLst/>
          </a:prstGeom>
          <a:noFill/>
          <a:ln w="25400">
            <a:solidFill>
              <a:srgbClr val="008000"/>
            </a:solidFill>
            <a:miter lim="800000"/>
            <a:headEnd/>
            <a:tailEnd/>
          </a:ln>
          <a:effectLst/>
        </p:spPr>
        <p:txBody>
          <a:bodyPr wrap="none">
            <a:spAutoFit/>
          </a:bodyPr>
          <a:lstStyle/>
          <a:p>
            <a:r>
              <a:rPr lang="de-DE" dirty="0" smtClean="0"/>
              <a:t>Copy3</a:t>
            </a:r>
            <a:endParaRPr lang="de-DE" dirty="0"/>
          </a:p>
        </p:txBody>
      </p:sp>
      <p:sp>
        <p:nvSpPr>
          <p:cNvPr id="313362" name="Line 18"/>
          <p:cNvSpPr>
            <a:spLocks noChangeShapeType="1"/>
          </p:cNvSpPr>
          <p:nvPr/>
        </p:nvSpPr>
        <p:spPr bwMode="auto">
          <a:xfrm>
            <a:off x="5711825" y="4076700"/>
            <a:ext cx="287338" cy="0"/>
          </a:xfrm>
          <a:prstGeom prst="line">
            <a:avLst/>
          </a:prstGeom>
          <a:noFill/>
          <a:ln w="25400">
            <a:solidFill>
              <a:schemeClr val="tx1"/>
            </a:solidFill>
            <a:round/>
            <a:headEnd type="arrow" w="med" len="med"/>
            <a:tailEnd/>
          </a:ln>
          <a:effectLst/>
        </p:spPr>
        <p:txBody>
          <a:bodyPr/>
          <a:lstStyle/>
          <a:p>
            <a:endParaRPr lang="de-DE"/>
          </a:p>
        </p:txBody>
      </p:sp>
      <p:sp>
        <p:nvSpPr>
          <p:cNvPr id="313363" name="Text Box 19"/>
          <p:cNvSpPr txBox="1">
            <a:spLocks noChangeArrowheads="1"/>
          </p:cNvSpPr>
          <p:nvPr/>
        </p:nvSpPr>
        <p:spPr bwMode="auto">
          <a:xfrm>
            <a:off x="6027738" y="3860800"/>
            <a:ext cx="851515" cy="369332"/>
          </a:xfrm>
          <a:prstGeom prst="rect">
            <a:avLst/>
          </a:prstGeom>
          <a:noFill/>
          <a:ln w="25400">
            <a:solidFill>
              <a:srgbClr val="008000"/>
            </a:solidFill>
            <a:miter lim="800000"/>
            <a:headEnd/>
            <a:tailEnd/>
          </a:ln>
          <a:effectLst/>
        </p:spPr>
        <p:txBody>
          <a:bodyPr wrap="none">
            <a:spAutoFit/>
          </a:bodyPr>
          <a:lstStyle/>
          <a:p>
            <a:r>
              <a:rPr lang="de-DE" dirty="0" smtClean="0"/>
              <a:t>Copy4</a:t>
            </a:r>
            <a:endParaRPr lang="de-DE" dirty="0"/>
          </a:p>
        </p:txBody>
      </p:sp>
      <p:sp>
        <p:nvSpPr>
          <p:cNvPr id="313364" name="Line 20"/>
          <p:cNvSpPr>
            <a:spLocks noChangeShapeType="1"/>
          </p:cNvSpPr>
          <p:nvPr/>
        </p:nvSpPr>
        <p:spPr bwMode="auto">
          <a:xfrm>
            <a:off x="6992938" y="4076700"/>
            <a:ext cx="287337" cy="0"/>
          </a:xfrm>
          <a:prstGeom prst="line">
            <a:avLst/>
          </a:prstGeom>
          <a:noFill/>
          <a:ln w="25400">
            <a:solidFill>
              <a:schemeClr val="tx1"/>
            </a:solidFill>
            <a:round/>
            <a:headEnd type="arrow" w="med" len="med"/>
            <a:tailEnd/>
          </a:ln>
          <a:effectLst/>
        </p:spPr>
        <p:txBody>
          <a:bodyPr/>
          <a:lstStyle/>
          <a:p>
            <a:endParaRPr lang="de-DE"/>
          </a:p>
        </p:txBody>
      </p:sp>
      <p:sp>
        <p:nvSpPr>
          <p:cNvPr id="313365" name="Text Box 21"/>
          <p:cNvSpPr txBox="1">
            <a:spLocks noChangeArrowheads="1"/>
          </p:cNvSpPr>
          <p:nvPr/>
        </p:nvSpPr>
        <p:spPr bwMode="auto">
          <a:xfrm>
            <a:off x="7308850" y="3860800"/>
            <a:ext cx="851515" cy="369332"/>
          </a:xfrm>
          <a:prstGeom prst="rect">
            <a:avLst/>
          </a:prstGeom>
          <a:noFill/>
          <a:ln w="25400">
            <a:solidFill>
              <a:srgbClr val="008000"/>
            </a:solidFill>
            <a:miter lim="800000"/>
            <a:headEnd/>
            <a:tailEnd/>
          </a:ln>
          <a:effectLst/>
        </p:spPr>
        <p:txBody>
          <a:bodyPr wrap="none">
            <a:spAutoFit/>
          </a:bodyPr>
          <a:lstStyle/>
          <a:p>
            <a:r>
              <a:rPr lang="de-DE" dirty="0" smtClean="0"/>
              <a:t>Copy5</a:t>
            </a:r>
            <a:endParaRPr lang="de-DE" dirty="0"/>
          </a:p>
        </p:txBody>
      </p:sp>
      <p:sp>
        <p:nvSpPr>
          <p:cNvPr id="313366" name="Text Box 22"/>
          <p:cNvSpPr txBox="1">
            <a:spLocks noChangeArrowheads="1"/>
          </p:cNvSpPr>
          <p:nvPr/>
        </p:nvSpPr>
        <p:spPr bwMode="auto">
          <a:xfrm>
            <a:off x="179388" y="2924175"/>
            <a:ext cx="864339" cy="369332"/>
          </a:xfrm>
          <a:prstGeom prst="rect">
            <a:avLst/>
          </a:prstGeom>
          <a:noFill/>
          <a:ln w="25400">
            <a:solidFill>
              <a:schemeClr val="accent2"/>
            </a:solidFill>
            <a:miter lim="800000"/>
            <a:headEnd/>
            <a:tailEnd/>
          </a:ln>
          <a:effectLst/>
        </p:spPr>
        <p:txBody>
          <a:bodyPr wrap="none">
            <a:spAutoFit/>
          </a:bodyPr>
          <a:lstStyle/>
          <a:p>
            <a:r>
              <a:rPr lang="de-DE" dirty="0" err="1" smtClean="0">
                <a:solidFill>
                  <a:schemeClr val="bg2"/>
                </a:solidFill>
              </a:rPr>
              <a:t>Author</a:t>
            </a:r>
            <a:endParaRPr lang="de-DE" dirty="0">
              <a:solidFill>
                <a:schemeClr val="bg2"/>
              </a:solidFill>
            </a:endParaRPr>
          </a:p>
        </p:txBody>
      </p:sp>
      <p:sp>
        <p:nvSpPr>
          <p:cNvPr id="313367" name="Line 23"/>
          <p:cNvSpPr>
            <a:spLocks noChangeShapeType="1"/>
          </p:cNvSpPr>
          <p:nvPr/>
        </p:nvSpPr>
        <p:spPr bwMode="auto">
          <a:xfrm>
            <a:off x="539750" y="3357563"/>
            <a:ext cx="647700" cy="431800"/>
          </a:xfrm>
          <a:prstGeom prst="line">
            <a:avLst/>
          </a:prstGeom>
          <a:noFill/>
          <a:ln w="25400">
            <a:solidFill>
              <a:schemeClr val="tx1"/>
            </a:solidFill>
            <a:round/>
            <a:headEnd type="arrow" w="med" len="med"/>
            <a:tailEnd/>
          </a:ln>
          <a:effectLst/>
        </p:spPr>
        <p:txBody>
          <a:bodyPr/>
          <a:lstStyle/>
          <a:p>
            <a:endParaRPr lang="de-DE"/>
          </a:p>
        </p:txBody>
      </p:sp>
      <p:sp>
        <p:nvSpPr>
          <p:cNvPr id="313368" name="Text Box 24"/>
          <p:cNvSpPr txBox="1">
            <a:spLocks noChangeArrowheads="1"/>
          </p:cNvSpPr>
          <p:nvPr/>
        </p:nvSpPr>
        <p:spPr bwMode="auto">
          <a:xfrm>
            <a:off x="1743075" y="2940050"/>
            <a:ext cx="889987" cy="369332"/>
          </a:xfrm>
          <a:prstGeom prst="rect">
            <a:avLst/>
          </a:prstGeom>
          <a:noFill/>
          <a:ln w="25400">
            <a:solidFill>
              <a:srgbClr val="000080"/>
            </a:solidFill>
            <a:miter lim="800000"/>
            <a:headEnd/>
            <a:tailEnd/>
          </a:ln>
          <a:effectLst/>
        </p:spPr>
        <p:txBody>
          <a:bodyPr wrap="none">
            <a:spAutoFit/>
          </a:bodyPr>
          <a:lstStyle/>
          <a:p>
            <a:r>
              <a:rPr lang="de-DE" dirty="0" smtClean="0">
                <a:solidFill>
                  <a:schemeClr val="bg2"/>
                </a:solidFill>
              </a:rPr>
              <a:t>Reality</a:t>
            </a:r>
            <a:endParaRPr lang="de-DE" dirty="0">
              <a:solidFill>
                <a:schemeClr val="bg2"/>
              </a:solidFill>
            </a:endParaRPr>
          </a:p>
        </p:txBody>
      </p:sp>
      <p:sp>
        <p:nvSpPr>
          <p:cNvPr id="313369" name="Line 25"/>
          <p:cNvSpPr>
            <a:spLocks noChangeShapeType="1"/>
          </p:cNvSpPr>
          <p:nvPr/>
        </p:nvSpPr>
        <p:spPr bwMode="auto">
          <a:xfrm flipV="1">
            <a:off x="1258888" y="3357563"/>
            <a:ext cx="1009650" cy="431800"/>
          </a:xfrm>
          <a:prstGeom prst="line">
            <a:avLst/>
          </a:prstGeom>
          <a:noFill/>
          <a:ln w="25400">
            <a:solidFill>
              <a:schemeClr val="tx1"/>
            </a:solidFill>
            <a:round/>
            <a:headEnd/>
            <a:tailEnd type="arrow" w="med" len="med"/>
          </a:ln>
          <a:effectLst/>
        </p:spPr>
        <p:txBody>
          <a:bodyPr/>
          <a:lstStyle/>
          <a:p>
            <a:endParaRPr lang="de-DE"/>
          </a:p>
        </p:txBody>
      </p:sp>
      <p:sp>
        <p:nvSpPr>
          <p:cNvPr id="313376" name="Line 32"/>
          <p:cNvSpPr>
            <a:spLocks noChangeShapeType="1"/>
          </p:cNvSpPr>
          <p:nvPr/>
        </p:nvSpPr>
        <p:spPr bwMode="auto">
          <a:xfrm>
            <a:off x="900113" y="3716338"/>
            <a:ext cx="647700" cy="720725"/>
          </a:xfrm>
          <a:prstGeom prst="line">
            <a:avLst/>
          </a:prstGeom>
          <a:noFill/>
          <a:ln w="25400">
            <a:solidFill>
              <a:srgbClr val="FF0000"/>
            </a:solidFill>
            <a:round/>
            <a:headEnd/>
            <a:tailEnd/>
          </a:ln>
          <a:effectLst/>
        </p:spPr>
        <p:txBody>
          <a:bodyPr/>
          <a:lstStyle/>
          <a:p>
            <a:endParaRPr lang="de-DE"/>
          </a:p>
        </p:txBody>
      </p:sp>
      <p:sp>
        <p:nvSpPr>
          <p:cNvPr id="313377" name="Line 33"/>
          <p:cNvSpPr>
            <a:spLocks noChangeShapeType="1"/>
          </p:cNvSpPr>
          <p:nvPr/>
        </p:nvSpPr>
        <p:spPr bwMode="auto">
          <a:xfrm flipH="1">
            <a:off x="971550" y="3716338"/>
            <a:ext cx="504825" cy="720725"/>
          </a:xfrm>
          <a:prstGeom prst="line">
            <a:avLst/>
          </a:prstGeom>
          <a:noFill/>
          <a:ln w="25400">
            <a:solidFill>
              <a:srgbClr val="FF0000"/>
            </a:solidFill>
            <a:round/>
            <a:headEnd/>
            <a:tailEnd/>
          </a:ln>
          <a:effectLst/>
        </p:spPr>
        <p:txBody>
          <a:bodyPr/>
          <a:lstStyle/>
          <a:p>
            <a:endParaRPr lang="de-DE"/>
          </a:p>
        </p:txBody>
      </p:sp>
      <p:sp>
        <p:nvSpPr>
          <p:cNvPr id="313378" name="Line 34"/>
          <p:cNvSpPr>
            <a:spLocks noChangeShapeType="1"/>
          </p:cNvSpPr>
          <p:nvPr/>
        </p:nvSpPr>
        <p:spPr bwMode="auto">
          <a:xfrm>
            <a:off x="2339975" y="3716338"/>
            <a:ext cx="647700" cy="720725"/>
          </a:xfrm>
          <a:prstGeom prst="line">
            <a:avLst/>
          </a:prstGeom>
          <a:noFill/>
          <a:ln w="25400">
            <a:solidFill>
              <a:srgbClr val="FF0000"/>
            </a:solidFill>
            <a:round/>
            <a:headEnd/>
            <a:tailEnd/>
          </a:ln>
          <a:effectLst/>
        </p:spPr>
        <p:txBody>
          <a:bodyPr/>
          <a:lstStyle/>
          <a:p>
            <a:endParaRPr lang="de-DE"/>
          </a:p>
        </p:txBody>
      </p:sp>
      <p:sp>
        <p:nvSpPr>
          <p:cNvPr id="313379" name="Line 35"/>
          <p:cNvSpPr>
            <a:spLocks noChangeShapeType="1"/>
          </p:cNvSpPr>
          <p:nvPr/>
        </p:nvSpPr>
        <p:spPr bwMode="auto">
          <a:xfrm flipH="1">
            <a:off x="2411413" y="3716338"/>
            <a:ext cx="504825" cy="720725"/>
          </a:xfrm>
          <a:prstGeom prst="line">
            <a:avLst/>
          </a:prstGeom>
          <a:noFill/>
          <a:ln w="25400">
            <a:solidFill>
              <a:srgbClr val="FF0000"/>
            </a:solidFill>
            <a:round/>
            <a:headEnd/>
            <a:tailEnd/>
          </a:ln>
          <a:effectLst/>
        </p:spPr>
        <p:txBody>
          <a:bodyPr/>
          <a:lstStyle/>
          <a:p>
            <a:endParaRPr lang="de-DE"/>
          </a:p>
        </p:txBody>
      </p:sp>
      <p:sp>
        <p:nvSpPr>
          <p:cNvPr id="313380" name="Line 36"/>
          <p:cNvSpPr>
            <a:spLocks noChangeShapeType="1"/>
          </p:cNvSpPr>
          <p:nvPr/>
        </p:nvSpPr>
        <p:spPr bwMode="auto">
          <a:xfrm>
            <a:off x="3563938" y="3716338"/>
            <a:ext cx="647700" cy="720725"/>
          </a:xfrm>
          <a:prstGeom prst="line">
            <a:avLst/>
          </a:prstGeom>
          <a:noFill/>
          <a:ln w="25400">
            <a:solidFill>
              <a:srgbClr val="FF0000"/>
            </a:solidFill>
            <a:round/>
            <a:headEnd/>
            <a:tailEnd/>
          </a:ln>
          <a:effectLst/>
        </p:spPr>
        <p:txBody>
          <a:bodyPr/>
          <a:lstStyle/>
          <a:p>
            <a:endParaRPr lang="de-DE"/>
          </a:p>
        </p:txBody>
      </p:sp>
      <p:sp>
        <p:nvSpPr>
          <p:cNvPr id="313381" name="Line 37"/>
          <p:cNvSpPr>
            <a:spLocks noChangeShapeType="1"/>
          </p:cNvSpPr>
          <p:nvPr/>
        </p:nvSpPr>
        <p:spPr bwMode="auto">
          <a:xfrm flipH="1">
            <a:off x="3635375" y="3716338"/>
            <a:ext cx="504825" cy="720725"/>
          </a:xfrm>
          <a:prstGeom prst="line">
            <a:avLst/>
          </a:prstGeom>
          <a:noFill/>
          <a:ln w="25400">
            <a:solidFill>
              <a:srgbClr val="FF0000"/>
            </a:solidFill>
            <a:round/>
            <a:headEnd/>
            <a:tailEnd/>
          </a:ln>
          <a:effectLst/>
        </p:spPr>
        <p:txBody>
          <a:bodyPr/>
          <a:lstStyle/>
          <a:p>
            <a:endParaRPr lang="de-DE"/>
          </a:p>
        </p:txBody>
      </p:sp>
      <p:sp>
        <p:nvSpPr>
          <p:cNvPr id="313382" name="Line 38"/>
          <p:cNvSpPr>
            <a:spLocks noChangeShapeType="1"/>
          </p:cNvSpPr>
          <p:nvPr/>
        </p:nvSpPr>
        <p:spPr bwMode="auto">
          <a:xfrm>
            <a:off x="4859338" y="3716338"/>
            <a:ext cx="647700" cy="720725"/>
          </a:xfrm>
          <a:prstGeom prst="line">
            <a:avLst/>
          </a:prstGeom>
          <a:noFill/>
          <a:ln w="25400">
            <a:solidFill>
              <a:srgbClr val="FF0000"/>
            </a:solidFill>
            <a:round/>
            <a:headEnd/>
            <a:tailEnd/>
          </a:ln>
          <a:effectLst/>
        </p:spPr>
        <p:txBody>
          <a:bodyPr/>
          <a:lstStyle/>
          <a:p>
            <a:endParaRPr lang="de-DE"/>
          </a:p>
        </p:txBody>
      </p:sp>
      <p:sp>
        <p:nvSpPr>
          <p:cNvPr id="313383" name="Line 39"/>
          <p:cNvSpPr>
            <a:spLocks noChangeShapeType="1"/>
          </p:cNvSpPr>
          <p:nvPr/>
        </p:nvSpPr>
        <p:spPr bwMode="auto">
          <a:xfrm flipH="1">
            <a:off x="4930775" y="3716338"/>
            <a:ext cx="504825" cy="720725"/>
          </a:xfrm>
          <a:prstGeom prst="line">
            <a:avLst/>
          </a:prstGeom>
          <a:noFill/>
          <a:ln w="25400">
            <a:solidFill>
              <a:srgbClr val="FF0000"/>
            </a:solidFill>
            <a:round/>
            <a:headEnd/>
            <a:tailEnd/>
          </a:ln>
          <a:effectLst/>
        </p:spPr>
        <p:txBody>
          <a:bodyPr/>
          <a:lstStyle/>
          <a:p>
            <a:endParaRPr lang="de-DE"/>
          </a:p>
        </p:txBody>
      </p:sp>
      <p:sp>
        <p:nvSpPr>
          <p:cNvPr id="313384" name="Line 40"/>
          <p:cNvSpPr>
            <a:spLocks noChangeShapeType="1"/>
          </p:cNvSpPr>
          <p:nvPr/>
        </p:nvSpPr>
        <p:spPr bwMode="auto">
          <a:xfrm>
            <a:off x="6156325" y="3716338"/>
            <a:ext cx="647700" cy="720725"/>
          </a:xfrm>
          <a:prstGeom prst="line">
            <a:avLst/>
          </a:prstGeom>
          <a:noFill/>
          <a:ln w="25400">
            <a:solidFill>
              <a:srgbClr val="FF0000"/>
            </a:solidFill>
            <a:round/>
            <a:headEnd/>
            <a:tailEnd/>
          </a:ln>
          <a:effectLst/>
        </p:spPr>
        <p:txBody>
          <a:bodyPr/>
          <a:lstStyle/>
          <a:p>
            <a:endParaRPr lang="de-DE"/>
          </a:p>
        </p:txBody>
      </p:sp>
      <p:sp>
        <p:nvSpPr>
          <p:cNvPr id="313385" name="Line 41"/>
          <p:cNvSpPr>
            <a:spLocks noChangeShapeType="1"/>
          </p:cNvSpPr>
          <p:nvPr/>
        </p:nvSpPr>
        <p:spPr bwMode="auto">
          <a:xfrm flipH="1">
            <a:off x="6227763" y="3716338"/>
            <a:ext cx="504825" cy="720725"/>
          </a:xfrm>
          <a:prstGeom prst="line">
            <a:avLst/>
          </a:prstGeom>
          <a:noFill/>
          <a:ln w="25400">
            <a:solidFill>
              <a:srgbClr val="FF0000"/>
            </a:solidFill>
            <a:round/>
            <a:headEnd/>
            <a:tailEnd/>
          </a:ln>
          <a:effectLst/>
        </p:spPr>
        <p:txBody>
          <a:bodyPr/>
          <a:lstStyle/>
          <a:p>
            <a:endParaRPr lang="de-DE"/>
          </a:p>
        </p:txBody>
      </p:sp>
      <p:sp>
        <p:nvSpPr>
          <p:cNvPr id="313386" name="Text Box 42"/>
          <p:cNvSpPr txBox="1">
            <a:spLocks noChangeArrowheads="1"/>
          </p:cNvSpPr>
          <p:nvPr/>
        </p:nvSpPr>
        <p:spPr bwMode="auto">
          <a:xfrm>
            <a:off x="6029325" y="4464050"/>
            <a:ext cx="915635" cy="646331"/>
          </a:xfrm>
          <a:prstGeom prst="rect">
            <a:avLst/>
          </a:prstGeom>
          <a:noFill/>
          <a:ln w="25400">
            <a:solidFill>
              <a:srgbClr val="00FF00"/>
            </a:solidFill>
            <a:miter lim="800000"/>
            <a:headEnd/>
            <a:tailEnd/>
          </a:ln>
          <a:effectLst/>
        </p:spPr>
        <p:txBody>
          <a:bodyPr wrap="none">
            <a:spAutoFit/>
          </a:bodyPr>
          <a:lstStyle/>
          <a:p>
            <a:r>
              <a:rPr lang="de-DE" dirty="0" smtClean="0"/>
              <a:t>MD</a:t>
            </a:r>
            <a:endParaRPr lang="de-DE" dirty="0"/>
          </a:p>
          <a:p>
            <a:r>
              <a:rPr lang="de-DE" dirty="0" err="1" smtClean="0"/>
              <a:t>Copy</a:t>
            </a:r>
            <a:r>
              <a:rPr lang="de-DE" dirty="0" smtClean="0"/>
              <a:t> </a:t>
            </a:r>
            <a:r>
              <a:rPr lang="de-DE" dirty="0"/>
              <a:t>4</a:t>
            </a:r>
          </a:p>
        </p:txBody>
      </p:sp>
      <p:sp>
        <p:nvSpPr>
          <p:cNvPr id="313387" name="Text Box 43"/>
          <p:cNvSpPr txBox="1">
            <a:spLocks noChangeArrowheads="1"/>
          </p:cNvSpPr>
          <p:nvPr/>
        </p:nvSpPr>
        <p:spPr bwMode="auto">
          <a:xfrm>
            <a:off x="4716463" y="4437063"/>
            <a:ext cx="915635" cy="646331"/>
          </a:xfrm>
          <a:prstGeom prst="rect">
            <a:avLst/>
          </a:prstGeom>
          <a:noFill/>
          <a:ln w="25400">
            <a:solidFill>
              <a:srgbClr val="00FF00"/>
            </a:solidFill>
            <a:miter lim="800000"/>
            <a:headEnd/>
            <a:tailEnd/>
          </a:ln>
          <a:effectLst/>
        </p:spPr>
        <p:txBody>
          <a:bodyPr wrap="none">
            <a:spAutoFit/>
          </a:bodyPr>
          <a:lstStyle/>
          <a:p>
            <a:r>
              <a:rPr lang="de-DE" dirty="0" smtClean="0"/>
              <a:t>MD</a:t>
            </a:r>
            <a:endParaRPr lang="de-DE" dirty="0"/>
          </a:p>
          <a:p>
            <a:r>
              <a:rPr lang="de-DE" dirty="0" err="1" smtClean="0"/>
              <a:t>Copy</a:t>
            </a:r>
            <a:r>
              <a:rPr lang="de-DE" dirty="0" smtClean="0"/>
              <a:t> </a:t>
            </a:r>
            <a:r>
              <a:rPr lang="de-DE" dirty="0"/>
              <a:t>3</a:t>
            </a:r>
          </a:p>
        </p:txBody>
      </p:sp>
      <p:sp>
        <p:nvSpPr>
          <p:cNvPr id="313388" name="Text Box 44"/>
          <p:cNvSpPr txBox="1">
            <a:spLocks noChangeArrowheads="1"/>
          </p:cNvSpPr>
          <p:nvPr/>
        </p:nvSpPr>
        <p:spPr bwMode="auto">
          <a:xfrm>
            <a:off x="3481388" y="4437063"/>
            <a:ext cx="915635" cy="646331"/>
          </a:xfrm>
          <a:prstGeom prst="rect">
            <a:avLst/>
          </a:prstGeom>
          <a:noFill/>
          <a:ln w="25400">
            <a:solidFill>
              <a:srgbClr val="00FF00"/>
            </a:solidFill>
            <a:miter lim="800000"/>
            <a:headEnd/>
            <a:tailEnd/>
          </a:ln>
          <a:effectLst/>
        </p:spPr>
        <p:txBody>
          <a:bodyPr wrap="none">
            <a:spAutoFit/>
          </a:bodyPr>
          <a:lstStyle/>
          <a:p>
            <a:r>
              <a:rPr lang="de-DE" dirty="0" smtClean="0"/>
              <a:t>MD</a:t>
            </a:r>
            <a:endParaRPr lang="de-DE" dirty="0"/>
          </a:p>
          <a:p>
            <a:r>
              <a:rPr lang="de-DE" dirty="0" err="1" smtClean="0"/>
              <a:t>Copy</a:t>
            </a:r>
            <a:r>
              <a:rPr lang="de-DE" dirty="0" smtClean="0"/>
              <a:t> </a:t>
            </a:r>
            <a:r>
              <a:rPr lang="de-DE" dirty="0"/>
              <a:t>2</a:t>
            </a:r>
          </a:p>
        </p:txBody>
      </p:sp>
      <p:sp>
        <p:nvSpPr>
          <p:cNvPr id="313389" name="Text Box 45"/>
          <p:cNvSpPr txBox="1">
            <a:spLocks noChangeArrowheads="1"/>
          </p:cNvSpPr>
          <p:nvPr/>
        </p:nvSpPr>
        <p:spPr bwMode="auto">
          <a:xfrm>
            <a:off x="2195513" y="4437063"/>
            <a:ext cx="915635" cy="646331"/>
          </a:xfrm>
          <a:prstGeom prst="rect">
            <a:avLst/>
          </a:prstGeom>
          <a:noFill/>
          <a:ln w="25400">
            <a:solidFill>
              <a:srgbClr val="00FF00"/>
            </a:solidFill>
            <a:miter lim="800000"/>
            <a:headEnd/>
            <a:tailEnd/>
          </a:ln>
          <a:effectLst/>
        </p:spPr>
        <p:txBody>
          <a:bodyPr wrap="none">
            <a:spAutoFit/>
          </a:bodyPr>
          <a:lstStyle/>
          <a:p>
            <a:r>
              <a:rPr lang="de-DE" dirty="0" smtClean="0"/>
              <a:t>MD</a:t>
            </a:r>
            <a:endParaRPr lang="de-DE" dirty="0"/>
          </a:p>
          <a:p>
            <a:r>
              <a:rPr lang="de-DE" dirty="0" err="1" smtClean="0"/>
              <a:t>Copy</a:t>
            </a:r>
            <a:r>
              <a:rPr lang="de-DE" dirty="0" smtClean="0"/>
              <a:t> </a:t>
            </a:r>
            <a:r>
              <a:rPr lang="de-DE" dirty="0"/>
              <a:t>1</a:t>
            </a:r>
          </a:p>
        </p:txBody>
      </p:sp>
      <p:sp>
        <p:nvSpPr>
          <p:cNvPr id="313390" name="Text Box 46"/>
          <p:cNvSpPr txBox="1">
            <a:spLocks noChangeArrowheads="1"/>
          </p:cNvSpPr>
          <p:nvPr/>
        </p:nvSpPr>
        <p:spPr bwMode="auto">
          <a:xfrm>
            <a:off x="468313" y="4410075"/>
            <a:ext cx="1367383" cy="646331"/>
          </a:xfrm>
          <a:prstGeom prst="rect">
            <a:avLst/>
          </a:prstGeom>
          <a:noFill/>
          <a:ln w="25400">
            <a:solidFill>
              <a:srgbClr val="00FF00"/>
            </a:solidFill>
            <a:miter lim="800000"/>
            <a:headEnd/>
            <a:tailEnd/>
          </a:ln>
          <a:effectLst/>
        </p:spPr>
        <p:txBody>
          <a:bodyPr wrap="square">
            <a:spAutoFit/>
          </a:bodyPr>
          <a:lstStyle/>
          <a:p>
            <a:r>
              <a:rPr lang="de-DE" dirty="0" smtClean="0"/>
              <a:t>MD</a:t>
            </a:r>
            <a:endParaRPr lang="de-DE" dirty="0"/>
          </a:p>
          <a:p>
            <a:r>
              <a:rPr lang="de-DE" dirty="0" smtClean="0"/>
              <a:t>Original</a:t>
            </a:r>
            <a:endParaRPr lang="de-DE" dirty="0"/>
          </a:p>
        </p:txBody>
      </p:sp>
      <p:sp>
        <p:nvSpPr>
          <p:cNvPr id="313391" name="Line 47"/>
          <p:cNvSpPr>
            <a:spLocks noChangeShapeType="1"/>
          </p:cNvSpPr>
          <p:nvPr/>
        </p:nvSpPr>
        <p:spPr bwMode="auto">
          <a:xfrm>
            <a:off x="1868488" y="4724400"/>
            <a:ext cx="287337" cy="0"/>
          </a:xfrm>
          <a:prstGeom prst="line">
            <a:avLst/>
          </a:prstGeom>
          <a:noFill/>
          <a:ln w="25400">
            <a:solidFill>
              <a:schemeClr val="tx1"/>
            </a:solidFill>
            <a:round/>
            <a:headEnd type="arrow" w="med" len="med"/>
            <a:tailEnd/>
          </a:ln>
          <a:effectLst/>
        </p:spPr>
        <p:txBody>
          <a:bodyPr/>
          <a:lstStyle/>
          <a:p>
            <a:endParaRPr lang="de-DE"/>
          </a:p>
        </p:txBody>
      </p:sp>
      <p:sp>
        <p:nvSpPr>
          <p:cNvPr id="313392" name="Line 48"/>
          <p:cNvSpPr>
            <a:spLocks noChangeShapeType="1"/>
          </p:cNvSpPr>
          <p:nvPr/>
        </p:nvSpPr>
        <p:spPr bwMode="auto">
          <a:xfrm>
            <a:off x="3151188" y="4724400"/>
            <a:ext cx="287337" cy="0"/>
          </a:xfrm>
          <a:prstGeom prst="line">
            <a:avLst/>
          </a:prstGeom>
          <a:noFill/>
          <a:ln w="25400">
            <a:solidFill>
              <a:schemeClr val="tx1"/>
            </a:solidFill>
            <a:round/>
            <a:headEnd type="arrow" w="med" len="med"/>
            <a:tailEnd/>
          </a:ln>
          <a:effectLst/>
        </p:spPr>
        <p:txBody>
          <a:bodyPr/>
          <a:lstStyle/>
          <a:p>
            <a:endParaRPr lang="de-DE"/>
          </a:p>
        </p:txBody>
      </p:sp>
      <p:sp>
        <p:nvSpPr>
          <p:cNvPr id="313393" name="Line 49"/>
          <p:cNvSpPr>
            <a:spLocks noChangeShapeType="1"/>
          </p:cNvSpPr>
          <p:nvPr/>
        </p:nvSpPr>
        <p:spPr bwMode="auto">
          <a:xfrm>
            <a:off x="4432300" y="4724400"/>
            <a:ext cx="287338" cy="0"/>
          </a:xfrm>
          <a:prstGeom prst="line">
            <a:avLst/>
          </a:prstGeom>
          <a:noFill/>
          <a:ln w="25400">
            <a:solidFill>
              <a:schemeClr val="tx1"/>
            </a:solidFill>
            <a:round/>
            <a:headEnd type="arrow" w="med" len="med"/>
            <a:tailEnd/>
          </a:ln>
          <a:effectLst/>
        </p:spPr>
        <p:txBody>
          <a:bodyPr/>
          <a:lstStyle/>
          <a:p>
            <a:endParaRPr lang="de-DE"/>
          </a:p>
        </p:txBody>
      </p:sp>
      <p:sp>
        <p:nvSpPr>
          <p:cNvPr id="313394" name="Line 50"/>
          <p:cNvSpPr>
            <a:spLocks noChangeShapeType="1"/>
          </p:cNvSpPr>
          <p:nvPr/>
        </p:nvSpPr>
        <p:spPr bwMode="auto">
          <a:xfrm>
            <a:off x="5702300" y="4724400"/>
            <a:ext cx="287338" cy="0"/>
          </a:xfrm>
          <a:prstGeom prst="line">
            <a:avLst/>
          </a:prstGeom>
          <a:noFill/>
          <a:ln w="25400">
            <a:solidFill>
              <a:schemeClr val="tx1"/>
            </a:solidFill>
            <a:round/>
            <a:headEnd type="arrow" w="med" len="med"/>
            <a:tailEnd/>
          </a:ln>
          <a:effectLst/>
        </p:spPr>
        <p:txBody>
          <a:bodyPr/>
          <a:lstStyle/>
          <a:p>
            <a:endParaRPr lang="de-DE"/>
          </a:p>
        </p:txBody>
      </p:sp>
      <p:sp>
        <p:nvSpPr>
          <p:cNvPr id="313395" name="Line 51"/>
          <p:cNvSpPr>
            <a:spLocks noChangeShapeType="1"/>
          </p:cNvSpPr>
          <p:nvPr/>
        </p:nvSpPr>
        <p:spPr bwMode="auto">
          <a:xfrm flipV="1">
            <a:off x="7010400" y="4292600"/>
            <a:ext cx="730250" cy="431800"/>
          </a:xfrm>
          <a:prstGeom prst="line">
            <a:avLst/>
          </a:prstGeom>
          <a:noFill/>
          <a:ln w="25400">
            <a:solidFill>
              <a:schemeClr val="tx1"/>
            </a:solidFill>
            <a:round/>
            <a:headEnd type="arrow" w="med" len="med"/>
            <a:tailEnd/>
          </a:ln>
          <a:effectLst/>
        </p:spPr>
        <p:txBody>
          <a:bodyPr/>
          <a:lstStyle/>
          <a:p>
            <a:endParaRPr lang="de-DE"/>
          </a:p>
        </p:txBody>
      </p:sp>
      <p:sp>
        <p:nvSpPr>
          <p:cNvPr id="313398" name="Text Box 54"/>
          <p:cNvSpPr txBox="1">
            <a:spLocks noChangeArrowheads="1"/>
          </p:cNvSpPr>
          <p:nvPr/>
        </p:nvSpPr>
        <p:spPr bwMode="auto">
          <a:xfrm>
            <a:off x="447675" y="5969000"/>
            <a:ext cx="1768433" cy="369332"/>
          </a:xfrm>
          <a:prstGeom prst="rect">
            <a:avLst/>
          </a:prstGeom>
          <a:noFill/>
          <a:ln w="9525">
            <a:noFill/>
            <a:miter lim="800000"/>
            <a:headEnd/>
            <a:tailEnd/>
          </a:ln>
          <a:effectLst/>
        </p:spPr>
        <p:txBody>
          <a:bodyPr wrap="none">
            <a:spAutoFit/>
          </a:bodyPr>
          <a:lstStyle/>
          <a:p>
            <a:r>
              <a:rPr lang="de-DE" dirty="0"/>
              <a:t>MD = </a:t>
            </a:r>
            <a:r>
              <a:rPr lang="de-DE" dirty="0" err="1" smtClean="0"/>
              <a:t>Metadata</a:t>
            </a:r>
            <a:endParaRPr lang="de-DE" dirty="0"/>
          </a:p>
        </p:txBody>
      </p:sp>
    </p:spTree>
  </p:cSld>
  <p:clrMapOvr>
    <a:masterClrMapping/>
  </p:clrMapOvr>
  <p:transition>
    <p:pull dir="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0" y="333375"/>
            <a:ext cx="9144000" cy="1143000"/>
          </a:xfrm>
        </p:spPr>
        <p:txBody>
          <a:bodyPr/>
          <a:lstStyle/>
          <a:p>
            <a:r>
              <a:rPr lang="de-DE" dirty="0" smtClean="0"/>
              <a:t>(2) </a:t>
            </a:r>
            <a:r>
              <a:rPr lang="de-DE" dirty="0" err="1" smtClean="0"/>
              <a:t>Metadata</a:t>
            </a:r>
            <a:r>
              <a:rPr lang="de-DE" dirty="0" smtClean="0"/>
              <a:t> (Transition State) - IngestList</a:t>
            </a:r>
            <a:endParaRPr lang="de-DE" dirty="0"/>
          </a:p>
        </p:txBody>
      </p:sp>
      <p:sp>
        <p:nvSpPr>
          <p:cNvPr id="3" name="Inhaltsplatzhalter 2"/>
          <p:cNvSpPr>
            <a:spLocks noGrp="1"/>
          </p:cNvSpPr>
          <p:nvPr>
            <p:ph idx="1"/>
          </p:nvPr>
        </p:nvSpPr>
        <p:spPr>
          <a:xfrm>
            <a:off x="685800" y="1484784"/>
            <a:ext cx="4102224" cy="3276600"/>
          </a:xfrm>
        </p:spPr>
        <p:txBody>
          <a:bodyPr/>
          <a:lstStyle/>
          <a:p>
            <a:r>
              <a:rPr lang="de-DE" dirty="0" smtClean="0"/>
              <a:t>Catch </a:t>
            </a:r>
            <a:r>
              <a:rPr lang="de-DE" dirty="0" err="1" smtClean="0"/>
              <a:t>central</a:t>
            </a:r>
            <a:r>
              <a:rPr lang="de-DE" dirty="0" smtClean="0"/>
              <a:t> </a:t>
            </a:r>
            <a:r>
              <a:rPr lang="de-DE" dirty="0" err="1" smtClean="0"/>
              <a:t>metadata</a:t>
            </a:r>
            <a:r>
              <a:rPr lang="de-DE" dirty="0" smtClean="0"/>
              <a:t> </a:t>
            </a:r>
            <a:r>
              <a:rPr lang="de-DE" dirty="0" err="1" smtClean="0"/>
              <a:t>of</a:t>
            </a:r>
            <a:r>
              <a:rPr lang="de-DE" dirty="0" smtClean="0"/>
              <a:t> </a:t>
            </a:r>
            <a:r>
              <a:rPr lang="de-DE" dirty="0" err="1" smtClean="0"/>
              <a:t>the</a:t>
            </a:r>
            <a:r>
              <a:rPr lang="de-DE" dirty="0" smtClean="0"/>
              <a:t> </a:t>
            </a:r>
            <a:r>
              <a:rPr lang="de-DE" dirty="0" err="1" smtClean="0"/>
              <a:t>objects</a:t>
            </a:r>
            <a:r>
              <a:rPr lang="de-DE" dirty="0" smtClean="0"/>
              <a:t> </a:t>
            </a:r>
            <a:r>
              <a:rPr lang="de-DE" dirty="0" err="1" smtClean="0"/>
              <a:t>to</a:t>
            </a:r>
            <a:r>
              <a:rPr lang="de-DE" dirty="0" smtClean="0"/>
              <a:t> </a:t>
            </a:r>
            <a:r>
              <a:rPr lang="de-DE" dirty="0" err="1" smtClean="0"/>
              <a:t>be</a:t>
            </a:r>
            <a:r>
              <a:rPr lang="de-DE" dirty="0" smtClean="0"/>
              <a:t> </a:t>
            </a:r>
            <a:r>
              <a:rPr lang="de-DE" dirty="0" err="1" smtClean="0"/>
              <a:t>archived</a:t>
            </a:r>
            <a:r>
              <a:rPr lang="de-DE" dirty="0" smtClean="0"/>
              <a:t> (</a:t>
            </a:r>
            <a:r>
              <a:rPr lang="de-DE" dirty="0" err="1" smtClean="0"/>
              <a:t>significant</a:t>
            </a:r>
            <a:r>
              <a:rPr lang="de-DE" dirty="0" smtClean="0"/>
              <a:t> </a:t>
            </a:r>
            <a:r>
              <a:rPr lang="de-DE" dirty="0" err="1" smtClean="0"/>
              <a:t>properties</a:t>
            </a:r>
            <a:r>
              <a:rPr lang="de-DE" dirty="0" smtClean="0"/>
              <a:t>) </a:t>
            </a:r>
            <a:r>
              <a:rPr lang="de-DE" dirty="0" err="1" smtClean="0"/>
              <a:t>as</a:t>
            </a:r>
            <a:r>
              <a:rPr lang="de-DE" dirty="0" smtClean="0"/>
              <a:t> </a:t>
            </a:r>
            <a:r>
              <a:rPr lang="de-DE" dirty="0" err="1" smtClean="0"/>
              <a:t>early</a:t>
            </a:r>
            <a:r>
              <a:rPr lang="de-DE" dirty="0" smtClean="0"/>
              <a:t> </a:t>
            </a:r>
            <a:r>
              <a:rPr lang="de-DE" dirty="0" err="1" smtClean="0"/>
              <a:t>as</a:t>
            </a:r>
            <a:r>
              <a:rPr lang="de-DE" dirty="0" smtClean="0"/>
              <a:t> </a:t>
            </a:r>
            <a:r>
              <a:rPr lang="de-DE" dirty="0" err="1" smtClean="0"/>
              <a:t>possible</a:t>
            </a:r>
            <a:endParaRPr lang="de-DE" dirty="0" smtClean="0"/>
          </a:p>
          <a:p>
            <a:pPr lvl="1"/>
            <a:r>
              <a:rPr lang="de-DE" dirty="0" smtClean="0"/>
              <a:t>Count </a:t>
            </a:r>
            <a:r>
              <a:rPr lang="de-DE" dirty="0" err="1" smtClean="0"/>
              <a:t>fields</a:t>
            </a:r>
            <a:r>
              <a:rPr lang="de-DE" dirty="0" smtClean="0"/>
              <a:t> </a:t>
            </a:r>
            <a:r>
              <a:rPr lang="de-DE" dirty="0" err="1" smtClean="0"/>
              <a:t>and</a:t>
            </a:r>
            <a:r>
              <a:rPr lang="de-DE" dirty="0" smtClean="0"/>
              <a:t> </a:t>
            </a:r>
            <a:r>
              <a:rPr lang="de-DE" dirty="0" err="1" smtClean="0"/>
              <a:t>rows</a:t>
            </a:r>
            <a:r>
              <a:rPr lang="de-DE" dirty="0" smtClean="0"/>
              <a:t> </a:t>
            </a:r>
            <a:r>
              <a:rPr lang="de-DE" dirty="0" err="1" smtClean="0"/>
              <a:t>of</a:t>
            </a:r>
            <a:r>
              <a:rPr lang="de-DE" dirty="0" smtClean="0"/>
              <a:t> </a:t>
            </a:r>
            <a:r>
              <a:rPr lang="de-DE" dirty="0" err="1" smtClean="0"/>
              <a:t>the</a:t>
            </a:r>
            <a:r>
              <a:rPr lang="de-DE" dirty="0" smtClean="0"/>
              <a:t> original </a:t>
            </a:r>
            <a:r>
              <a:rPr lang="de-DE" dirty="0" err="1" smtClean="0"/>
              <a:t>data</a:t>
            </a:r>
            <a:r>
              <a:rPr lang="de-DE" dirty="0" smtClean="0"/>
              <a:t> </a:t>
            </a:r>
            <a:r>
              <a:rPr lang="de-DE" dirty="0" err="1" smtClean="0"/>
              <a:t>base</a:t>
            </a:r>
            <a:r>
              <a:rPr lang="de-DE" dirty="0" smtClean="0"/>
              <a:t> </a:t>
            </a:r>
            <a:r>
              <a:rPr lang="de-DE" dirty="0" err="1" smtClean="0"/>
              <a:t>table</a:t>
            </a:r>
            <a:endParaRPr lang="de-DE" dirty="0" smtClean="0"/>
          </a:p>
          <a:p>
            <a:pPr lvl="1"/>
            <a:r>
              <a:rPr lang="de-DE" dirty="0" smtClean="0"/>
              <a:t>Export </a:t>
            </a:r>
            <a:r>
              <a:rPr lang="de-DE" dirty="0" err="1" smtClean="0"/>
              <a:t>tables</a:t>
            </a:r>
            <a:r>
              <a:rPr lang="de-DE" dirty="0" smtClean="0"/>
              <a:t> </a:t>
            </a:r>
            <a:r>
              <a:rPr lang="de-DE" dirty="0" err="1" smtClean="0"/>
              <a:t>as</a:t>
            </a:r>
            <a:r>
              <a:rPr lang="de-DE" dirty="0" smtClean="0"/>
              <a:t> </a:t>
            </a:r>
            <a:r>
              <a:rPr lang="de-DE" dirty="0" err="1" smtClean="0"/>
              <a:t>csv</a:t>
            </a:r>
            <a:endParaRPr lang="de-DE" dirty="0" smtClean="0"/>
          </a:p>
          <a:p>
            <a:pPr lvl="1"/>
            <a:r>
              <a:rPr lang="de-DE" dirty="0" smtClean="0"/>
              <a:t>Count </a:t>
            </a:r>
            <a:r>
              <a:rPr lang="de-DE" dirty="0" err="1" smtClean="0"/>
              <a:t>rows</a:t>
            </a:r>
            <a:r>
              <a:rPr lang="de-DE" dirty="0" smtClean="0"/>
              <a:t> </a:t>
            </a:r>
            <a:r>
              <a:rPr lang="de-DE" dirty="0" err="1" smtClean="0"/>
              <a:t>and</a:t>
            </a:r>
            <a:r>
              <a:rPr lang="de-DE" dirty="0" smtClean="0"/>
              <a:t> </a:t>
            </a:r>
            <a:r>
              <a:rPr lang="de-DE" dirty="0" err="1" smtClean="0"/>
              <a:t>field</a:t>
            </a:r>
            <a:r>
              <a:rPr lang="de-DE" dirty="0" smtClean="0"/>
              <a:t> </a:t>
            </a:r>
            <a:r>
              <a:rPr lang="de-DE" dirty="0" err="1" smtClean="0"/>
              <a:t>delimiters</a:t>
            </a:r>
            <a:r>
              <a:rPr lang="de-DE" dirty="0" smtClean="0"/>
              <a:t> </a:t>
            </a:r>
            <a:r>
              <a:rPr lang="de-DE" dirty="0" err="1" smtClean="0"/>
              <a:t>of</a:t>
            </a:r>
            <a:r>
              <a:rPr lang="de-DE" dirty="0" smtClean="0"/>
              <a:t> </a:t>
            </a:r>
            <a:r>
              <a:rPr lang="de-DE" dirty="0" err="1" smtClean="0"/>
              <a:t>the</a:t>
            </a:r>
            <a:r>
              <a:rPr lang="de-DE" dirty="0" smtClean="0"/>
              <a:t> </a:t>
            </a:r>
            <a:r>
              <a:rPr lang="de-DE" dirty="0" err="1" smtClean="0"/>
              <a:t>csv</a:t>
            </a:r>
            <a:endParaRPr lang="de-DE" dirty="0" smtClean="0"/>
          </a:p>
          <a:p>
            <a:pPr lvl="1"/>
            <a:r>
              <a:rPr lang="de-DE" dirty="0" err="1" smtClean="0"/>
              <a:t>Compare</a:t>
            </a:r>
            <a:r>
              <a:rPr lang="de-DE" dirty="0" smtClean="0"/>
              <a:t> </a:t>
            </a:r>
            <a:r>
              <a:rPr lang="de-DE" dirty="0" err="1" smtClean="0"/>
              <a:t>metadata</a:t>
            </a:r>
            <a:r>
              <a:rPr lang="de-DE" dirty="0" smtClean="0"/>
              <a:t> (</a:t>
            </a:r>
            <a:r>
              <a:rPr lang="de-DE" dirty="0" err="1" smtClean="0"/>
              <a:t>number</a:t>
            </a:r>
            <a:r>
              <a:rPr lang="de-DE" dirty="0" smtClean="0"/>
              <a:t> </a:t>
            </a:r>
            <a:r>
              <a:rPr lang="de-DE" dirty="0" err="1" smtClean="0"/>
              <a:t>of</a:t>
            </a:r>
            <a:r>
              <a:rPr lang="de-DE" dirty="0" smtClean="0"/>
              <a:t> </a:t>
            </a:r>
            <a:r>
              <a:rPr lang="de-DE" dirty="0" err="1" smtClean="0"/>
              <a:t>rows</a:t>
            </a:r>
            <a:r>
              <a:rPr lang="de-DE" dirty="0" smtClean="0"/>
              <a:t> </a:t>
            </a:r>
            <a:r>
              <a:rPr lang="de-DE" dirty="0" err="1" smtClean="0"/>
              <a:t>and</a:t>
            </a:r>
            <a:r>
              <a:rPr lang="de-DE" dirty="0" smtClean="0"/>
              <a:t> </a:t>
            </a:r>
            <a:r>
              <a:rPr lang="de-DE" dirty="0" err="1" smtClean="0"/>
              <a:t>fields</a:t>
            </a:r>
            <a:r>
              <a:rPr lang="de-DE" dirty="0" smtClean="0"/>
              <a:t>/</a:t>
            </a:r>
            <a:r>
              <a:rPr lang="de-DE" dirty="0" err="1" smtClean="0"/>
              <a:t>field</a:t>
            </a:r>
            <a:r>
              <a:rPr lang="de-DE" dirty="0" smtClean="0"/>
              <a:t> </a:t>
            </a:r>
            <a:r>
              <a:rPr lang="de-DE" dirty="0" err="1" smtClean="0"/>
              <a:t>delimiters</a:t>
            </a:r>
            <a:r>
              <a:rPr lang="de-DE" dirty="0" smtClean="0"/>
              <a:t>)</a:t>
            </a:r>
          </a:p>
          <a:p>
            <a:pPr>
              <a:buNone/>
            </a:pPr>
            <a:endParaRPr lang="de-DE" dirty="0"/>
          </a:p>
        </p:txBody>
      </p:sp>
      <p:sp>
        <p:nvSpPr>
          <p:cNvPr id="4" name="Fußzeilenplatzhalter 3"/>
          <p:cNvSpPr>
            <a:spLocks noGrp="1"/>
          </p:cNvSpPr>
          <p:nvPr>
            <p:ph type="ftr" sz="quarter" idx="10"/>
          </p:nvPr>
        </p:nvSpPr>
        <p:spPr/>
        <p:txBody>
          <a:bodyPr/>
          <a:lstStyle/>
          <a:p>
            <a:pPr>
              <a:defRPr/>
            </a:pPr>
            <a:fld id="{8D6B172C-FD22-491F-AFE1-1BF0CA015C50}" type="slidenum">
              <a:rPr lang="de-DE" smtClean="0"/>
              <a:pPr>
                <a:defRPr/>
              </a:pPr>
              <a:t>18</a:t>
            </a:fld>
            <a:r>
              <a:rPr lang="de-DE" smtClean="0"/>
              <a:t>    </a:t>
            </a:r>
            <a:endParaRPr lang="de-DE"/>
          </a:p>
        </p:txBody>
      </p:sp>
      <p:pic>
        <p:nvPicPr>
          <p:cNvPr id="2050" name="Picture 2" descr="D:\Keitel_alt\Texte\texte_eigene\Werkzeuge\hilfsmittel\IngestList14.png"/>
          <p:cNvPicPr>
            <a:picLocks noChangeAspect="1" noChangeArrowheads="1"/>
          </p:cNvPicPr>
          <p:nvPr/>
        </p:nvPicPr>
        <p:blipFill>
          <a:blip r:embed="rId2" cstate="print"/>
          <a:srcRect l="21787" t="15086"/>
          <a:stretch>
            <a:fillRect/>
          </a:stretch>
        </p:blipFill>
        <p:spPr bwMode="auto">
          <a:xfrm>
            <a:off x="5015600" y="1535807"/>
            <a:ext cx="3995050" cy="3693393"/>
          </a:xfrm>
          <a:prstGeom prst="rect">
            <a:avLst/>
          </a:prstGeom>
          <a:noFill/>
        </p:spPr>
      </p:pic>
    </p:spTree>
  </p:cSld>
  <p:clrMapOvr>
    <a:masterClrMapping/>
  </p:clrMapOvr>
  <p:transition>
    <p:pull dir="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Fußzeilenplatzhalter 2"/>
          <p:cNvSpPr>
            <a:spLocks noGrp="1"/>
          </p:cNvSpPr>
          <p:nvPr>
            <p:ph type="ftr" sz="quarter" idx="10"/>
          </p:nvPr>
        </p:nvSpPr>
        <p:spPr/>
        <p:txBody>
          <a:bodyPr/>
          <a:lstStyle/>
          <a:p>
            <a:fld id="{A30167C2-3DC3-4E76-9BA7-1994922F8721}" type="slidenum">
              <a:rPr lang="de-DE"/>
              <a:pPr/>
              <a:t>19</a:t>
            </a:fld>
            <a:r>
              <a:rPr lang="de-DE"/>
              <a:t>    </a:t>
            </a:r>
          </a:p>
        </p:txBody>
      </p:sp>
      <p:sp>
        <p:nvSpPr>
          <p:cNvPr id="218114" name="Rectangle 2"/>
          <p:cNvSpPr>
            <a:spLocks noGrp="1" noChangeArrowheads="1"/>
          </p:cNvSpPr>
          <p:nvPr>
            <p:ph type="title"/>
          </p:nvPr>
        </p:nvSpPr>
        <p:spPr/>
        <p:txBody>
          <a:bodyPr/>
          <a:lstStyle/>
          <a:p>
            <a:pPr lvl="1"/>
            <a:r>
              <a:rPr lang="de-DE" dirty="0" smtClean="0"/>
              <a:t>(3) </a:t>
            </a:r>
            <a:r>
              <a:rPr lang="de-DE" dirty="0" err="1" smtClean="0"/>
              <a:t>Maintain</a:t>
            </a:r>
            <a:r>
              <a:rPr lang="de-DE" dirty="0" smtClean="0"/>
              <a:t> a Net </a:t>
            </a:r>
            <a:r>
              <a:rPr lang="de-DE" dirty="0" err="1" smtClean="0"/>
              <a:t>of</a:t>
            </a:r>
            <a:r>
              <a:rPr lang="de-DE" dirty="0" smtClean="0"/>
              <a:t> References</a:t>
            </a:r>
          </a:p>
        </p:txBody>
      </p:sp>
      <p:sp>
        <p:nvSpPr>
          <p:cNvPr id="218115" name="Line 3"/>
          <p:cNvSpPr>
            <a:spLocks noChangeShapeType="1"/>
          </p:cNvSpPr>
          <p:nvPr/>
        </p:nvSpPr>
        <p:spPr bwMode="auto">
          <a:xfrm>
            <a:off x="5791200" y="2438400"/>
            <a:ext cx="0" cy="990600"/>
          </a:xfrm>
          <a:prstGeom prst="line">
            <a:avLst/>
          </a:prstGeom>
          <a:noFill/>
          <a:ln w="9525">
            <a:solidFill>
              <a:schemeClr val="tx1"/>
            </a:solidFill>
            <a:round/>
            <a:headEnd type="triangle" w="med" len="med"/>
            <a:tailEnd type="triangle" w="med" len="med"/>
          </a:ln>
          <a:effectLst/>
        </p:spPr>
        <p:txBody>
          <a:bodyPr/>
          <a:lstStyle/>
          <a:p>
            <a:endParaRPr lang="de-DE"/>
          </a:p>
        </p:txBody>
      </p:sp>
      <p:sp>
        <p:nvSpPr>
          <p:cNvPr id="218116" name="Line 4"/>
          <p:cNvSpPr>
            <a:spLocks noChangeShapeType="1"/>
          </p:cNvSpPr>
          <p:nvPr/>
        </p:nvSpPr>
        <p:spPr bwMode="auto">
          <a:xfrm flipV="1">
            <a:off x="2209800" y="4797425"/>
            <a:ext cx="4233863" cy="3175"/>
          </a:xfrm>
          <a:prstGeom prst="line">
            <a:avLst/>
          </a:prstGeom>
          <a:noFill/>
          <a:ln w="9525">
            <a:solidFill>
              <a:schemeClr val="tx1"/>
            </a:solidFill>
            <a:round/>
            <a:headEnd type="triangle" w="med" len="med"/>
            <a:tailEnd type="triangle" w="med" len="med"/>
          </a:ln>
          <a:effectLst/>
        </p:spPr>
        <p:txBody>
          <a:bodyPr/>
          <a:lstStyle/>
          <a:p>
            <a:endParaRPr lang="de-DE"/>
          </a:p>
        </p:txBody>
      </p:sp>
      <p:sp>
        <p:nvSpPr>
          <p:cNvPr id="218117" name="Rectangle 5"/>
          <p:cNvSpPr>
            <a:spLocks noChangeArrowheads="1"/>
          </p:cNvSpPr>
          <p:nvPr/>
        </p:nvSpPr>
        <p:spPr bwMode="auto">
          <a:xfrm>
            <a:off x="3048000" y="3124200"/>
            <a:ext cx="1524000" cy="1371600"/>
          </a:xfrm>
          <a:prstGeom prst="rect">
            <a:avLst/>
          </a:prstGeom>
          <a:noFill/>
          <a:ln w="22225">
            <a:solidFill>
              <a:schemeClr val="tx1"/>
            </a:solidFill>
            <a:miter lim="800000"/>
            <a:headEnd/>
            <a:tailEnd/>
          </a:ln>
          <a:effectLst/>
        </p:spPr>
        <p:txBody>
          <a:bodyPr wrap="none" anchor="ctr"/>
          <a:lstStyle/>
          <a:p>
            <a:pPr algn="ctr" eaLnBrk="0" hangingPunct="0">
              <a:buClr>
                <a:srgbClr val="000000"/>
              </a:buClr>
              <a:buSzPct val="100000"/>
              <a:buFont typeface="Arial" charset="0"/>
              <a:buNone/>
            </a:pPr>
            <a:r>
              <a:rPr lang="de-DE" dirty="0" err="1" smtClean="0">
                <a:ea typeface="Arial Unicode MS" pitchFamily="34" charset="-128"/>
                <a:cs typeface="Arial Unicode MS" pitchFamily="34" charset="-128"/>
              </a:rPr>
              <a:t>Document</a:t>
            </a:r>
            <a:r>
              <a:rPr lang="de-DE" dirty="0" smtClean="0">
                <a:ea typeface="Arial Unicode MS" pitchFamily="34" charset="-128"/>
                <a:cs typeface="Arial Unicode MS" pitchFamily="34" charset="-128"/>
              </a:rPr>
              <a:t> </a:t>
            </a:r>
            <a:r>
              <a:rPr lang="de-DE" dirty="0">
                <a:ea typeface="Arial Unicode MS" pitchFamily="34" charset="-128"/>
                <a:cs typeface="Arial Unicode MS" pitchFamily="34" charset="-128"/>
              </a:rPr>
              <a:t>1</a:t>
            </a:r>
          </a:p>
        </p:txBody>
      </p:sp>
      <p:sp>
        <p:nvSpPr>
          <p:cNvPr id="218118" name="Text Box 6"/>
          <p:cNvSpPr txBox="1">
            <a:spLocks noChangeArrowheads="1"/>
          </p:cNvSpPr>
          <p:nvPr/>
        </p:nvSpPr>
        <p:spPr bwMode="auto">
          <a:xfrm>
            <a:off x="5105400" y="1981200"/>
            <a:ext cx="1146468" cy="369332"/>
          </a:xfrm>
          <a:prstGeom prst="rect">
            <a:avLst/>
          </a:prstGeom>
          <a:noFill/>
          <a:ln w="22225">
            <a:solidFill>
              <a:srgbClr val="333399"/>
            </a:solidFill>
            <a:miter lim="800000"/>
            <a:headEnd/>
            <a:tailEnd/>
          </a:ln>
          <a:effectLst/>
        </p:spPr>
        <p:txBody>
          <a:bodyPr wrap="none">
            <a:spAutoFit/>
          </a:bodyPr>
          <a:lstStyle/>
          <a:p>
            <a:pPr eaLnBrk="0" hangingPunct="0">
              <a:buClr>
                <a:srgbClr val="000000"/>
              </a:buClr>
              <a:buSzPct val="100000"/>
              <a:buFont typeface="Arial" charset="0"/>
              <a:buNone/>
            </a:pPr>
            <a:r>
              <a:rPr lang="de-DE" dirty="0" err="1" smtClean="0">
                <a:ea typeface="Arial Unicode MS" pitchFamily="34" charset="-128"/>
                <a:cs typeface="Arial Unicode MS" pitchFamily="34" charset="-128"/>
              </a:rPr>
              <a:t>Metadata</a:t>
            </a:r>
            <a:endParaRPr lang="de-DE" dirty="0">
              <a:ea typeface="Arial Unicode MS" pitchFamily="34" charset="-128"/>
              <a:cs typeface="Arial Unicode MS" pitchFamily="34" charset="-128"/>
            </a:endParaRPr>
          </a:p>
        </p:txBody>
      </p:sp>
      <p:sp>
        <p:nvSpPr>
          <p:cNvPr id="218119" name="Text Box 7"/>
          <p:cNvSpPr txBox="1">
            <a:spLocks noChangeArrowheads="1"/>
          </p:cNvSpPr>
          <p:nvPr/>
        </p:nvSpPr>
        <p:spPr bwMode="auto">
          <a:xfrm>
            <a:off x="5029200" y="3429000"/>
            <a:ext cx="1146468" cy="369332"/>
          </a:xfrm>
          <a:prstGeom prst="rect">
            <a:avLst/>
          </a:prstGeom>
          <a:noFill/>
          <a:ln w="22225">
            <a:solidFill>
              <a:srgbClr val="333399"/>
            </a:solidFill>
            <a:miter lim="800000"/>
            <a:headEnd/>
            <a:tailEnd/>
          </a:ln>
          <a:effectLst/>
        </p:spPr>
        <p:txBody>
          <a:bodyPr wrap="none">
            <a:spAutoFit/>
          </a:bodyPr>
          <a:lstStyle/>
          <a:p>
            <a:pPr eaLnBrk="0" hangingPunct="0">
              <a:buClr>
                <a:srgbClr val="000000"/>
              </a:buClr>
              <a:buSzPct val="100000"/>
              <a:buFont typeface="Arial" charset="0"/>
              <a:buNone/>
            </a:pPr>
            <a:r>
              <a:rPr lang="de-DE" dirty="0" err="1" smtClean="0">
                <a:ea typeface="Arial Unicode MS" pitchFamily="34" charset="-128"/>
                <a:cs typeface="Arial Unicode MS" pitchFamily="34" charset="-128"/>
              </a:rPr>
              <a:t>Metadata</a:t>
            </a:r>
            <a:endParaRPr lang="de-DE" dirty="0">
              <a:ea typeface="Arial Unicode MS" pitchFamily="34" charset="-128"/>
              <a:cs typeface="Arial Unicode MS" pitchFamily="34" charset="-128"/>
            </a:endParaRPr>
          </a:p>
        </p:txBody>
      </p:sp>
      <p:sp>
        <p:nvSpPr>
          <p:cNvPr id="218120" name="Text Box 8"/>
          <p:cNvSpPr txBox="1">
            <a:spLocks noChangeArrowheads="1"/>
          </p:cNvSpPr>
          <p:nvPr/>
        </p:nvSpPr>
        <p:spPr bwMode="auto">
          <a:xfrm>
            <a:off x="3235325" y="5791200"/>
            <a:ext cx="1146468" cy="369332"/>
          </a:xfrm>
          <a:prstGeom prst="rect">
            <a:avLst/>
          </a:prstGeom>
          <a:noFill/>
          <a:ln w="22225">
            <a:solidFill>
              <a:srgbClr val="333399"/>
            </a:solidFill>
            <a:miter lim="800000"/>
            <a:headEnd/>
            <a:tailEnd/>
          </a:ln>
          <a:effectLst/>
        </p:spPr>
        <p:txBody>
          <a:bodyPr wrap="none">
            <a:spAutoFit/>
          </a:bodyPr>
          <a:lstStyle/>
          <a:p>
            <a:pPr eaLnBrk="0" hangingPunct="0">
              <a:buClr>
                <a:srgbClr val="000000"/>
              </a:buClr>
              <a:buSzPct val="100000"/>
              <a:buFont typeface="Arial" charset="0"/>
              <a:buNone/>
            </a:pPr>
            <a:r>
              <a:rPr lang="de-DE" dirty="0" err="1" smtClean="0">
                <a:ea typeface="Arial Unicode MS" pitchFamily="34" charset="-128"/>
                <a:cs typeface="Arial Unicode MS" pitchFamily="34" charset="-128"/>
              </a:rPr>
              <a:t>Metadata</a:t>
            </a:r>
            <a:endParaRPr lang="de-DE" dirty="0">
              <a:ea typeface="Arial Unicode MS" pitchFamily="34" charset="-128"/>
              <a:cs typeface="Arial Unicode MS" pitchFamily="34" charset="-128"/>
            </a:endParaRPr>
          </a:p>
        </p:txBody>
      </p:sp>
      <p:sp>
        <p:nvSpPr>
          <p:cNvPr id="218121" name="Text Box 9"/>
          <p:cNvSpPr txBox="1">
            <a:spLocks noChangeArrowheads="1"/>
          </p:cNvSpPr>
          <p:nvPr/>
        </p:nvSpPr>
        <p:spPr bwMode="auto">
          <a:xfrm>
            <a:off x="990600" y="1828800"/>
            <a:ext cx="1146468" cy="369332"/>
          </a:xfrm>
          <a:prstGeom prst="rect">
            <a:avLst/>
          </a:prstGeom>
          <a:noFill/>
          <a:ln w="22225">
            <a:solidFill>
              <a:srgbClr val="333399"/>
            </a:solidFill>
            <a:miter lim="800000"/>
            <a:headEnd/>
            <a:tailEnd/>
          </a:ln>
          <a:effectLst/>
        </p:spPr>
        <p:txBody>
          <a:bodyPr wrap="none">
            <a:spAutoFit/>
          </a:bodyPr>
          <a:lstStyle/>
          <a:p>
            <a:pPr eaLnBrk="0" hangingPunct="0">
              <a:buClr>
                <a:srgbClr val="000000"/>
              </a:buClr>
              <a:buSzPct val="100000"/>
              <a:buFont typeface="Arial" charset="0"/>
              <a:buNone/>
            </a:pPr>
            <a:r>
              <a:rPr lang="de-DE" dirty="0" err="1" smtClean="0">
                <a:ea typeface="Arial Unicode MS" pitchFamily="34" charset="-128"/>
                <a:cs typeface="Arial Unicode MS" pitchFamily="34" charset="-128"/>
              </a:rPr>
              <a:t>Metadata</a:t>
            </a:r>
            <a:endParaRPr lang="de-DE" dirty="0">
              <a:ea typeface="Arial Unicode MS" pitchFamily="34" charset="-128"/>
              <a:cs typeface="Arial Unicode MS" pitchFamily="34" charset="-128"/>
            </a:endParaRPr>
          </a:p>
        </p:txBody>
      </p:sp>
      <p:sp>
        <p:nvSpPr>
          <p:cNvPr id="218122" name="Text Box 10"/>
          <p:cNvSpPr txBox="1">
            <a:spLocks noChangeArrowheads="1"/>
          </p:cNvSpPr>
          <p:nvPr/>
        </p:nvSpPr>
        <p:spPr bwMode="auto">
          <a:xfrm>
            <a:off x="838200" y="4572000"/>
            <a:ext cx="1146468" cy="369332"/>
          </a:xfrm>
          <a:prstGeom prst="rect">
            <a:avLst/>
          </a:prstGeom>
          <a:noFill/>
          <a:ln w="22225">
            <a:solidFill>
              <a:srgbClr val="333399"/>
            </a:solidFill>
            <a:miter lim="800000"/>
            <a:headEnd/>
            <a:tailEnd/>
          </a:ln>
          <a:effectLst/>
        </p:spPr>
        <p:txBody>
          <a:bodyPr wrap="none">
            <a:spAutoFit/>
          </a:bodyPr>
          <a:lstStyle/>
          <a:p>
            <a:pPr eaLnBrk="0" hangingPunct="0">
              <a:buClr>
                <a:srgbClr val="000000"/>
              </a:buClr>
              <a:buSzPct val="100000"/>
              <a:buFont typeface="Arial" charset="0"/>
              <a:buNone/>
            </a:pPr>
            <a:r>
              <a:rPr lang="de-DE" dirty="0" err="1" smtClean="0">
                <a:ea typeface="Arial Unicode MS" pitchFamily="34" charset="-128"/>
                <a:cs typeface="Arial Unicode MS" pitchFamily="34" charset="-128"/>
              </a:rPr>
              <a:t>Metadata</a:t>
            </a:r>
            <a:endParaRPr lang="de-DE" dirty="0">
              <a:ea typeface="Arial Unicode MS" pitchFamily="34" charset="-128"/>
              <a:cs typeface="Arial Unicode MS" pitchFamily="34" charset="-128"/>
            </a:endParaRPr>
          </a:p>
        </p:txBody>
      </p:sp>
      <p:sp>
        <p:nvSpPr>
          <p:cNvPr id="218123" name="Line 11"/>
          <p:cNvSpPr>
            <a:spLocks noChangeShapeType="1"/>
          </p:cNvSpPr>
          <p:nvPr/>
        </p:nvSpPr>
        <p:spPr bwMode="auto">
          <a:xfrm flipH="1" flipV="1">
            <a:off x="1763713" y="2276475"/>
            <a:ext cx="1817687" cy="3438525"/>
          </a:xfrm>
          <a:prstGeom prst="line">
            <a:avLst/>
          </a:prstGeom>
          <a:noFill/>
          <a:ln w="9525">
            <a:solidFill>
              <a:schemeClr val="tx1"/>
            </a:solidFill>
            <a:round/>
            <a:headEnd type="triangle" w="med" len="med"/>
            <a:tailEnd type="triangle" w="med" len="med"/>
          </a:ln>
          <a:effectLst/>
        </p:spPr>
        <p:txBody>
          <a:bodyPr/>
          <a:lstStyle/>
          <a:p>
            <a:endParaRPr lang="de-DE"/>
          </a:p>
        </p:txBody>
      </p:sp>
      <p:sp>
        <p:nvSpPr>
          <p:cNvPr id="218124" name="Line 12"/>
          <p:cNvSpPr>
            <a:spLocks noChangeShapeType="1"/>
          </p:cNvSpPr>
          <p:nvPr/>
        </p:nvSpPr>
        <p:spPr bwMode="auto">
          <a:xfrm flipH="1">
            <a:off x="1219200" y="2286000"/>
            <a:ext cx="304800" cy="2209800"/>
          </a:xfrm>
          <a:prstGeom prst="line">
            <a:avLst/>
          </a:prstGeom>
          <a:noFill/>
          <a:ln w="9525">
            <a:solidFill>
              <a:schemeClr val="tx1"/>
            </a:solidFill>
            <a:round/>
            <a:headEnd type="triangle" w="med" len="med"/>
            <a:tailEnd type="triangle" w="med" len="med"/>
          </a:ln>
          <a:effectLst/>
        </p:spPr>
        <p:txBody>
          <a:bodyPr/>
          <a:lstStyle/>
          <a:p>
            <a:endParaRPr lang="de-DE"/>
          </a:p>
        </p:txBody>
      </p:sp>
      <p:sp>
        <p:nvSpPr>
          <p:cNvPr id="218125" name="Line 13"/>
          <p:cNvSpPr>
            <a:spLocks noChangeShapeType="1"/>
          </p:cNvSpPr>
          <p:nvPr/>
        </p:nvSpPr>
        <p:spPr bwMode="auto">
          <a:xfrm flipH="1" flipV="1">
            <a:off x="2209800" y="2286000"/>
            <a:ext cx="1295400" cy="762000"/>
          </a:xfrm>
          <a:prstGeom prst="line">
            <a:avLst/>
          </a:prstGeom>
          <a:noFill/>
          <a:ln w="9525">
            <a:solidFill>
              <a:schemeClr val="tx1"/>
            </a:solidFill>
            <a:round/>
            <a:headEnd type="triangle" w="med" len="med"/>
            <a:tailEnd type="triangle" w="med" len="med"/>
          </a:ln>
          <a:effectLst/>
        </p:spPr>
        <p:txBody>
          <a:bodyPr/>
          <a:lstStyle/>
          <a:p>
            <a:endParaRPr lang="de-DE"/>
          </a:p>
        </p:txBody>
      </p:sp>
      <p:sp>
        <p:nvSpPr>
          <p:cNvPr id="218126" name="Line 14"/>
          <p:cNvSpPr>
            <a:spLocks noChangeShapeType="1"/>
          </p:cNvSpPr>
          <p:nvPr/>
        </p:nvSpPr>
        <p:spPr bwMode="auto">
          <a:xfrm flipV="1">
            <a:off x="4211638" y="2438400"/>
            <a:ext cx="1046162" cy="3295650"/>
          </a:xfrm>
          <a:prstGeom prst="line">
            <a:avLst/>
          </a:prstGeom>
          <a:noFill/>
          <a:ln w="9525">
            <a:solidFill>
              <a:schemeClr val="tx1"/>
            </a:solidFill>
            <a:round/>
            <a:headEnd type="triangle" w="med" len="med"/>
            <a:tailEnd type="triangle" w="med" len="med"/>
          </a:ln>
          <a:effectLst/>
        </p:spPr>
        <p:txBody>
          <a:bodyPr/>
          <a:lstStyle/>
          <a:p>
            <a:endParaRPr lang="de-DE"/>
          </a:p>
        </p:txBody>
      </p:sp>
      <p:sp>
        <p:nvSpPr>
          <p:cNvPr id="218127" name="Line 15"/>
          <p:cNvSpPr>
            <a:spLocks noChangeShapeType="1"/>
          </p:cNvSpPr>
          <p:nvPr/>
        </p:nvSpPr>
        <p:spPr bwMode="auto">
          <a:xfrm>
            <a:off x="5943600" y="3810000"/>
            <a:ext cx="715963" cy="627063"/>
          </a:xfrm>
          <a:prstGeom prst="line">
            <a:avLst/>
          </a:prstGeom>
          <a:noFill/>
          <a:ln w="9525">
            <a:solidFill>
              <a:schemeClr val="tx1"/>
            </a:solidFill>
            <a:round/>
            <a:headEnd type="triangle" w="med" len="med"/>
            <a:tailEnd type="triangle" w="med" len="med"/>
          </a:ln>
          <a:effectLst/>
        </p:spPr>
        <p:txBody>
          <a:bodyPr/>
          <a:lstStyle/>
          <a:p>
            <a:endParaRPr lang="de-DE"/>
          </a:p>
        </p:txBody>
      </p:sp>
      <p:sp>
        <p:nvSpPr>
          <p:cNvPr id="218128" name="Line 16"/>
          <p:cNvSpPr>
            <a:spLocks noChangeShapeType="1"/>
          </p:cNvSpPr>
          <p:nvPr/>
        </p:nvSpPr>
        <p:spPr bwMode="auto">
          <a:xfrm>
            <a:off x="4643438" y="4005263"/>
            <a:ext cx="1800225" cy="647700"/>
          </a:xfrm>
          <a:prstGeom prst="line">
            <a:avLst/>
          </a:prstGeom>
          <a:noFill/>
          <a:ln w="9525">
            <a:solidFill>
              <a:schemeClr val="tx1"/>
            </a:solidFill>
            <a:round/>
            <a:headEnd type="triangle" w="med" len="med"/>
            <a:tailEnd type="triangle" w="med" len="med"/>
          </a:ln>
          <a:effectLst/>
        </p:spPr>
        <p:txBody>
          <a:bodyPr/>
          <a:lstStyle/>
          <a:p>
            <a:endParaRPr lang="de-DE"/>
          </a:p>
        </p:txBody>
      </p:sp>
      <p:sp>
        <p:nvSpPr>
          <p:cNvPr id="218129" name="Line 17"/>
          <p:cNvSpPr>
            <a:spLocks noChangeShapeType="1"/>
          </p:cNvSpPr>
          <p:nvPr/>
        </p:nvSpPr>
        <p:spPr bwMode="auto">
          <a:xfrm flipV="1">
            <a:off x="3886200" y="2438400"/>
            <a:ext cx="1219200" cy="609600"/>
          </a:xfrm>
          <a:prstGeom prst="line">
            <a:avLst/>
          </a:prstGeom>
          <a:noFill/>
          <a:ln w="9525">
            <a:solidFill>
              <a:schemeClr val="tx1"/>
            </a:solidFill>
            <a:round/>
            <a:headEnd type="triangle" w="med" len="med"/>
            <a:tailEnd type="triangle" w="med" len="med"/>
          </a:ln>
          <a:effectLst/>
        </p:spPr>
        <p:txBody>
          <a:bodyPr/>
          <a:lstStyle/>
          <a:p>
            <a:endParaRPr lang="de-DE"/>
          </a:p>
        </p:txBody>
      </p:sp>
      <p:sp>
        <p:nvSpPr>
          <p:cNvPr id="218130" name="Line 18"/>
          <p:cNvSpPr>
            <a:spLocks noChangeShapeType="1"/>
          </p:cNvSpPr>
          <p:nvPr/>
        </p:nvSpPr>
        <p:spPr bwMode="auto">
          <a:xfrm flipH="1">
            <a:off x="2268538" y="3933825"/>
            <a:ext cx="719137" cy="685800"/>
          </a:xfrm>
          <a:prstGeom prst="line">
            <a:avLst/>
          </a:prstGeom>
          <a:noFill/>
          <a:ln w="9525">
            <a:solidFill>
              <a:schemeClr val="tx1"/>
            </a:solidFill>
            <a:round/>
            <a:headEnd type="triangle" w="med" len="med"/>
            <a:tailEnd type="triangle" w="med" len="med"/>
          </a:ln>
          <a:effectLst/>
        </p:spPr>
        <p:txBody>
          <a:bodyPr/>
          <a:lstStyle/>
          <a:p>
            <a:endParaRPr lang="de-DE"/>
          </a:p>
        </p:txBody>
      </p:sp>
      <p:sp>
        <p:nvSpPr>
          <p:cNvPr id="218131" name="Line 19"/>
          <p:cNvSpPr>
            <a:spLocks noChangeShapeType="1"/>
          </p:cNvSpPr>
          <p:nvPr/>
        </p:nvSpPr>
        <p:spPr bwMode="auto">
          <a:xfrm>
            <a:off x="3962400" y="4572000"/>
            <a:ext cx="0" cy="1143000"/>
          </a:xfrm>
          <a:prstGeom prst="line">
            <a:avLst/>
          </a:prstGeom>
          <a:noFill/>
          <a:ln w="9525">
            <a:solidFill>
              <a:schemeClr val="tx1"/>
            </a:solidFill>
            <a:round/>
            <a:headEnd type="triangle" w="med" len="med"/>
            <a:tailEnd type="triangle" w="med" len="med"/>
          </a:ln>
          <a:effectLst/>
        </p:spPr>
        <p:txBody>
          <a:bodyPr/>
          <a:lstStyle/>
          <a:p>
            <a:endParaRPr lang="de-DE"/>
          </a:p>
        </p:txBody>
      </p:sp>
      <p:sp>
        <p:nvSpPr>
          <p:cNvPr id="218132" name="Line 20"/>
          <p:cNvSpPr>
            <a:spLocks noChangeShapeType="1"/>
          </p:cNvSpPr>
          <p:nvPr/>
        </p:nvSpPr>
        <p:spPr bwMode="auto">
          <a:xfrm>
            <a:off x="2514600" y="2133600"/>
            <a:ext cx="2514600" cy="0"/>
          </a:xfrm>
          <a:prstGeom prst="line">
            <a:avLst/>
          </a:prstGeom>
          <a:noFill/>
          <a:ln w="9525">
            <a:solidFill>
              <a:schemeClr val="tx1"/>
            </a:solidFill>
            <a:round/>
            <a:headEnd type="triangle" w="med" len="med"/>
            <a:tailEnd type="triangle" w="med" len="med"/>
          </a:ln>
          <a:effectLst/>
        </p:spPr>
        <p:txBody>
          <a:bodyPr/>
          <a:lstStyle/>
          <a:p>
            <a:endParaRPr lang="de-DE"/>
          </a:p>
        </p:txBody>
      </p:sp>
      <p:sp>
        <p:nvSpPr>
          <p:cNvPr id="218133" name="Line 21"/>
          <p:cNvSpPr>
            <a:spLocks noChangeShapeType="1"/>
          </p:cNvSpPr>
          <p:nvPr/>
        </p:nvSpPr>
        <p:spPr bwMode="auto">
          <a:xfrm flipH="1" flipV="1">
            <a:off x="6248400" y="2438400"/>
            <a:ext cx="987425" cy="1998663"/>
          </a:xfrm>
          <a:prstGeom prst="line">
            <a:avLst/>
          </a:prstGeom>
          <a:noFill/>
          <a:ln w="9525">
            <a:solidFill>
              <a:schemeClr val="tx1"/>
            </a:solidFill>
            <a:round/>
            <a:headEnd type="arrow" w="med" len="med"/>
            <a:tailEnd type="triangle" w="med" len="med"/>
          </a:ln>
          <a:effectLst/>
        </p:spPr>
        <p:txBody>
          <a:bodyPr/>
          <a:lstStyle/>
          <a:p>
            <a:endParaRPr lang="de-DE"/>
          </a:p>
        </p:txBody>
      </p:sp>
      <p:sp>
        <p:nvSpPr>
          <p:cNvPr id="218134" name="Line 22"/>
          <p:cNvSpPr>
            <a:spLocks noChangeShapeType="1"/>
          </p:cNvSpPr>
          <p:nvPr/>
        </p:nvSpPr>
        <p:spPr bwMode="auto">
          <a:xfrm flipH="1" flipV="1">
            <a:off x="1619250" y="5013325"/>
            <a:ext cx="1512888" cy="936625"/>
          </a:xfrm>
          <a:prstGeom prst="line">
            <a:avLst/>
          </a:prstGeom>
          <a:noFill/>
          <a:ln w="9525">
            <a:solidFill>
              <a:schemeClr val="tx1"/>
            </a:solidFill>
            <a:round/>
            <a:headEnd type="triangle" w="med" len="med"/>
            <a:tailEnd type="triangle" w="med" len="med"/>
          </a:ln>
          <a:effectLst/>
        </p:spPr>
        <p:txBody>
          <a:bodyPr/>
          <a:lstStyle/>
          <a:p>
            <a:endParaRPr lang="de-DE"/>
          </a:p>
        </p:txBody>
      </p:sp>
      <p:sp>
        <p:nvSpPr>
          <p:cNvPr id="218135" name="Line 23"/>
          <p:cNvSpPr>
            <a:spLocks noChangeShapeType="1"/>
          </p:cNvSpPr>
          <p:nvPr/>
        </p:nvSpPr>
        <p:spPr bwMode="auto">
          <a:xfrm flipV="1">
            <a:off x="4643438" y="5029200"/>
            <a:ext cx="1833562" cy="847725"/>
          </a:xfrm>
          <a:prstGeom prst="line">
            <a:avLst/>
          </a:prstGeom>
          <a:noFill/>
          <a:ln w="9525">
            <a:solidFill>
              <a:schemeClr val="tx1"/>
            </a:solidFill>
            <a:round/>
            <a:headEnd type="triangle" w="med" len="med"/>
            <a:tailEnd type="triangle" w="med" len="med"/>
          </a:ln>
          <a:effectLst/>
        </p:spPr>
        <p:txBody>
          <a:bodyPr/>
          <a:lstStyle/>
          <a:p>
            <a:endParaRPr lang="de-DE"/>
          </a:p>
        </p:txBody>
      </p:sp>
      <p:sp>
        <p:nvSpPr>
          <p:cNvPr id="218136" name="Rectangle 24"/>
          <p:cNvSpPr>
            <a:spLocks noChangeArrowheads="1"/>
          </p:cNvSpPr>
          <p:nvPr/>
        </p:nvSpPr>
        <p:spPr bwMode="auto">
          <a:xfrm>
            <a:off x="6516688" y="4508500"/>
            <a:ext cx="1524000" cy="1371600"/>
          </a:xfrm>
          <a:prstGeom prst="rect">
            <a:avLst/>
          </a:prstGeom>
          <a:noFill/>
          <a:ln w="22225">
            <a:solidFill>
              <a:schemeClr val="tx1"/>
            </a:solidFill>
            <a:miter lim="800000"/>
            <a:headEnd/>
            <a:tailEnd/>
          </a:ln>
          <a:effectLst/>
        </p:spPr>
        <p:txBody>
          <a:bodyPr wrap="none" anchor="ctr"/>
          <a:lstStyle/>
          <a:p>
            <a:pPr algn="ctr" eaLnBrk="0" hangingPunct="0">
              <a:buClr>
                <a:srgbClr val="000000"/>
              </a:buClr>
              <a:buSzPct val="100000"/>
              <a:buFont typeface="Arial" charset="0"/>
              <a:buNone/>
            </a:pPr>
            <a:r>
              <a:rPr lang="de-DE" dirty="0" err="1" smtClean="0">
                <a:ea typeface="Arial Unicode MS" pitchFamily="34" charset="-128"/>
                <a:cs typeface="Arial Unicode MS" pitchFamily="34" charset="-128"/>
              </a:rPr>
              <a:t>Document</a:t>
            </a:r>
            <a:r>
              <a:rPr lang="de-DE" dirty="0" smtClean="0">
                <a:ea typeface="Arial Unicode MS" pitchFamily="34" charset="-128"/>
                <a:cs typeface="Arial Unicode MS" pitchFamily="34" charset="-128"/>
              </a:rPr>
              <a:t> </a:t>
            </a:r>
            <a:r>
              <a:rPr lang="de-DE" dirty="0">
                <a:ea typeface="Arial Unicode MS" pitchFamily="34" charset="-128"/>
                <a:cs typeface="Arial Unicode MS" pitchFamily="34" charset="-128"/>
              </a:rPr>
              <a:t>2</a:t>
            </a:r>
          </a:p>
        </p:txBody>
      </p:sp>
      <p:sp>
        <p:nvSpPr>
          <p:cNvPr id="218137" name="Line 25"/>
          <p:cNvSpPr>
            <a:spLocks noChangeShapeType="1"/>
          </p:cNvSpPr>
          <p:nvPr/>
        </p:nvSpPr>
        <p:spPr bwMode="auto">
          <a:xfrm flipH="1">
            <a:off x="7740650" y="2971800"/>
            <a:ext cx="1708150" cy="1465263"/>
          </a:xfrm>
          <a:prstGeom prst="line">
            <a:avLst/>
          </a:prstGeom>
          <a:noFill/>
          <a:ln w="9525">
            <a:solidFill>
              <a:schemeClr val="tx1"/>
            </a:solidFill>
            <a:round/>
            <a:headEnd/>
            <a:tailEnd type="triangle" w="med" len="med"/>
          </a:ln>
          <a:effectLst/>
        </p:spPr>
        <p:txBody>
          <a:bodyPr/>
          <a:lstStyle/>
          <a:p>
            <a:endParaRPr lang="de-DE"/>
          </a:p>
        </p:txBody>
      </p:sp>
      <p:sp>
        <p:nvSpPr>
          <p:cNvPr id="218138" name="Line 26"/>
          <p:cNvSpPr>
            <a:spLocks noChangeShapeType="1"/>
          </p:cNvSpPr>
          <p:nvPr/>
        </p:nvSpPr>
        <p:spPr bwMode="auto">
          <a:xfrm flipV="1">
            <a:off x="4572000" y="3644900"/>
            <a:ext cx="431800" cy="88900"/>
          </a:xfrm>
          <a:prstGeom prst="line">
            <a:avLst/>
          </a:prstGeom>
          <a:noFill/>
          <a:ln w="9525">
            <a:solidFill>
              <a:schemeClr val="tx1"/>
            </a:solidFill>
            <a:round/>
            <a:headEnd type="triangle" w="med" len="med"/>
            <a:tailEnd type="triangle" w="med" len="med"/>
          </a:ln>
          <a:effectLst/>
        </p:spPr>
        <p:txBody>
          <a:bodyPr/>
          <a:lstStyle/>
          <a:p>
            <a:endParaRPr lang="de-DE"/>
          </a:p>
        </p:txBody>
      </p:sp>
    </p:spTree>
  </p:cSld>
  <p:clrMapOvr>
    <a:masterClrMapping/>
  </p:clrMapOvr>
  <p:transition>
    <p:pull dir="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51520" y="333375"/>
            <a:ext cx="8640960" cy="1143000"/>
          </a:xfrm>
        </p:spPr>
        <p:txBody>
          <a:bodyPr/>
          <a:lstStyle/>
          <a:p>
            <a:pPr lvl="1"/>
            <a:r>
              <a:rPr lang="de-DE" dirty="0" smtClean="0"/>
              <a:t>(4) </a:t>
            </a:r>
            <a:r>
              <a:rPr lang="de-DE" dirty="0" err="1" smtClean="0"/>
              <a:t>Document</a:t>
            </a:r>
            <a:r>
              <a:rPr lang="de-DE" dirty="0" smtClean="0"/>
              <a:t> </a:t>
            </a:r>
            <a:r>
              <a:rPr lang="de-DE" dirty="0" err="1" smtClean="0"/>
              <a:t>What</a:t>
            </a:r>
            <a:r>
              <a:rPr lang="de-DE" dirty="0" smtClean="0"/>
              <a:t> </a:t>
            </a:r>
            <a:r>
              <a:rPr lang="de-DE" dirty="0" err="1" smtClean="0"/>
              <a:t>You</a:t>
            </a:r>
            <a:r>
              <a:rPr lang="de-DE" dirty="0" smtClean="0"/>
              <a:t> Do - DIMAG</a:t>
            </a:r>
            <a:endParaRPr lang="de-DE" dirty="0"/>
          </a:p>
        </p:txBody>
      </p:sp>
      <p:sp>
        <p:nvSpPr>
          <p:cNvPr id="4" name="Fußzeilenplatzhalter 3"/>
          <p:cNvSpPr>
            <a:spLocks noGrp="1"/>
          </p:cNvSpPr>
          <p:nvPr>
            <p:ph type="ftr" sz="quarter" idx="10"/>
          </p:nvPr>
        </p:nvSpPr>
        <p:spPr/>
        <p:txBody>
          <a:bodyPr/>
          <a:lstStyle/>
          <a:p>
            <a:pPr>
              <a:defRPr/>
            </a:pPr>
            <a:fld id="{8D6B172C-FD22-491F-AFE1-1BF0CA015C50}" type="slidenum">
              <a:rPr lang="de-DE" smtClean="0"/>
              <a:pPr>
                <a:defRPr/>
              </a:pPr>
              <a:t>20</a:t>
            </a:fld>
            <a:r>
              <a:rPr lang="de-DE" smtClean="0"/>
              <a:t>    </a:t>
            </a:r>
            <a:endParaRPr lang="de-DE"/>
          </a:p>
        </p:txBody>
      </p:sp>
      <p:pic>
        <p:nvPicPr>
          <p:cNvPr id="3074" name="Picture 2"/>
          <p:cNvPicPr>
            <a:picLocks noChangeAspect="1" noChangeArrowheads="1"/>
          </p:cNvPicPr>
          <p:nvPr/>
        </p:nvPicPr>
        <p:blipFill>
          <a:blip r:embed="rId2" cstate="print"/>
          <a:srcRect l="14175" t="20672" r="1958" b="4025"/>
          <a:stretch>
            <a:fillRect/>
          </a:stretch>
        </p:blipFill>
        <p:spPr bwMode="auto">
          <a:xfrm>
            <a:off x="1578726" y="1556792"/>
            <a:ext cx="6014786" cy="4320480"/>
          </a:xfrm>
          <a:prstGeom prst="rect">
            <a:avLst/>
          </a:prstGeom>
          <a:noFill/>
          <a:ln w="9525">
            <a:noFill/>
            <a:miter lim="800000"/>
            <a:headEnd/>
            <a:tailEnd/>
          </a:ln>
        </p:spPr>
      </p:pic>
    </p:spTree>
  </p:cSld>
  <p:clrMapOvr>
    <a:masterClrMapping/>
  </p:clrMapOvr>
  <p:transition>
    <p:pull dir="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51520" y="333375"/>
            <a:ext cx="8640960" cy="1143000"/>
          </a:xfrm>
        </p:spPr>
        <p:txBody>
          <a:bodyPr/>
          <a:lstStyle/>
          <a:p>
            <a:pPr lvl="1"/>
            <a:r>
              <a:rPr lang="de-DE" dirty="0" smtClean="0"/>
              <a:t>(4) </a:t>
            </a:r>
            <a:r>
              <a:rPr lang="de-DE" dirty="0" err="1" smtClean="0"/>
              <a:t>Document</a:t>
            </a:r>
            <a:r>
              <a:rPr lang="de-DE" dirty="0" smtClean="0"/>
              <a:t> </a:t>
            </a:r>
            <a:r>
              <a:rPr lang="de-DE" dirty="0" err="1" smtClean="0"/>
              <a:t>What</a:t>
            </a:r>
            <a:r>
              <a:rPr lang="de-DE" dirty="0" smtClean="0"/>
              <a:t> </a:t>
            </a:r>
            <a:r>
              <a:rPr lang="de-DE" dirty="0" err="1" smtClean="0"/>
              <a:t>You</a:t>
            </a:r>
            <a:r>
              <a:rPr lang="de-DE" dirty="0" smtClean="0"/>
              <a:t> Do- DIMAG</a:t>
            </a:r>
            <a:endParaRPr lang="de-DE" dirty="0"/>
          </a:p>
        </p:txBody>
      </p:sp>
      <p:sp>
        <p:nvSpPr>
          <p:cNvPr id="4" name="Fußzeilenplatzhalter 3"/>
          <p:cNvSpPr>
            <a:spLocks noGrp="1"/>
          </p:cNvSpPr>
          <p:nvPr>
            <p:ph type="ftr" sz="quarter" idx="10"/>
          </p:nvPr>
        </p:nvSpPr>
        <p:spPr/>
        <p:txBody>
          <a:bodyPr/>
          <a:lstStyle/>
          <a:p>
            <a:pPr>
              <a:defRPr/>
            </a:pPr>
            <a:fld id="{8D6B172C-FD22-491F-AFE1-1BF0CA015C50}" type="slidenum">
              <a:rPr lang="de-DE" smtClean="0"/>
              <a:pPr>
                <a:defRPr/>
              </a:pPr>
              <a:t>21</a:t>
            </a:fld>
            <a:r>
              <a:rPr lang="de-DE" smtClean="0"/>
              <a:t>    </a:t>
            </a:r>
            <a:endParaRPr lang="de-DE"/>
          </a:p>
        </p:txBody>
      </p:sp>
      <p:sp>
        <p:nvSpPr>
          <p:cNvPr id="5" name="Inhaltsplatzhalter 2"/>
          <p:cNvSpPr>
            <a:spLocks noGrp="1"/>
          </p:cNvSpPr>
          <p:nvPr>
            <p:ph idx="1"/>
          </p:nvPr>
        </p:nvSpPr>
        <p:spPr>
          <a:xfrm>
            <a:off x="685800" y="1828800"/>
            <a:ext cx="7772400" cy="3276600"/>
          </a:xfrm>
        </p:spPr>
        <p:txBody>
          <a:bodyPr/>
          <a:lstStyle/>
          <a:p>
            <a:r>
              <a:rPr lang="de-DE" dirty="0" smtClean="0"/>
              <a:t>Internal </a:t>
            </a:r>
            <a:r>
              <a:rPr lang="de-DE" dirty="0" err="1" smtClean="0"/>
              <a:t>procedures</a:t>
            </a:r>
            <a:endParaRPr lang="de-DE" dirty="0" smtClean="0"/>
          </a:p>
          <a:p>
            <a:r>
              <a:rPr lang="de-DE" dirty="0" smtClean="0"/>
              <a:t>XML-</a:t>
            </a:r>
            <a:r>
              <a:rPr lang="de-DE" dirty="0" err="1" smtClean="0"/>
              <a:t>schemes</a:t>
            </a:r>
            <a:endParaRPr lang="de-DE" dirty="0" smtClean="0"/>
          </a:p>
          <a:p>
            <a:r>
              <a:rPr lang="de-DE" dirty="0" smtClean="0"/>
              <a:t>File </a:t>
            </a:r>
            <a:r>
              <a:rPr lang="de-DE" dirty="0" err="1" smtClean="0"/>
              <a:t>format</a:t>
            </a:r>
            <a:r>
              <a:rPr lang="de-DE" dirty="0" smtClean="0"/>
              <a:t> </a:t>
            </a:r>
            <a:r>
              <a:rPr lang="de-DE" dirty="0" err="1" smtClean="0"/>
              <a:t>descriptions</a:t>
            </a:r>
            <a:endParaRPr lang="de-DE" dirty="0" smtClean="0"/>
          </a:p>
          <a:p>
            <a:r>
              <a:rPr lang="de-DE" dirty="0" smtClean="0"/>
              <a:t>…</a:t>
            </a:r>
            <a:br>
              <a:rPr lang="de-DE" dirty="0" smtClean="0"/>
            </a:br>
            <a:endParaRPr lang="de-DE" dirty="0" smtClean="0"/>
          </a:p>
          <a:p>
            <a:r>
              <a:rPr lang="de-DE" dirty="0" smtClean="0">
                <a:solidFill>
                  <a:srgbClr val="FF0000"/>
                </a:solidFill>
              </a:rPr>
              <a:t>DIMAG </a:t>
            </a:r>
            <a:r>
              <a:rPr lang="de-DE" dirty="0" err="1" smtClean="0">
                <a:solidFill>
                  <a:srgbClr val="FF0000"/>
                </a:solidFill>
              </a:rPr>
              <a:t>handles</a:t>
            </a:r>
            <a:r>
              <a:rPr lang="de-DE" dirty="0" smtClean="0">
                <a:solidFill>
                  <a:srgbClr val="FF0000"/>
                </a:solidFill>
              </a:rPr>
              <a:t> </a:t>
            </a:r>
            <a:r>
              <a:rPr lang="de-DE" dirty="0" err="1" smtClean="0">
                <a:solidFill>
                  <a:srgbClr val="FF0000"/>
                </a:solidFill>
              </a:rPr>
              <a:t>these</a:t>
            </a:r>
            <a:r>
              <a:rPr lang="de-DE" dirty="0" smtClean="0">
                <a:solidFill>
                  <a:srgbClr val="FF0000"/>
                </a:solidFill>
              </a:rPr>
              <a:t> </a:t>
            </a:r>
            <a:r>
              <a:rPr lang="de-DE" dirty="0" err="1" smtClean="0">
                <a:solidFill>
                  <a:srgbClr val="FF0000"/>
                </a:solidFill>
              </a:rPr>
              <a:t>documents</a:t>
            </a:r>
            <a:r>
              <a:rPr lang="de-DE" dirty="0" smtClean="0">
                <a:solidFill>
                  <a:srgbClr val="FF0000"/>
                </a:solidFill>
              </a:rPr>
              <a:t> </a:t>
            </a:r>
            <a:r>
              <a:rPr lang="de-DE" dirty="0" err="1" smtClean="0">
                <a:solidFill>
                  <a:srgbClr val="FF0000"/>
                </a:solidFill>
              </a:rPr>
              <a:t>as</a:t>
            </a:r>
            <a:r>
              <a:rPr lang="de-DE" dirty="0" smtClean="0">
                <a:solidFill>
                  <a:srgbClr val="FF0000"/>
                </a:solidFill>
              </a:rPr>
              <a:t> </a:t>
            </a:r>
            <a:r>
              <a:rPr lang="de-DE" dirty="0" err="1" smtClean="0">
                <a:solidFill>
                  <a:srgbClr val="FF0000"/>
                </a:solidFill>
              </a:rPr>
              <a:t>if</a:t>
            </a:r>
            <a:r>
              <a:rPr lang="de-DE" dirty="0" smtClean="0">
                <a:solidFill>
                  <a:srgbClr val="FF0000"/>
                </a:solidFill>
              </a:rPr>
              <a:t> </a:t>
            </a:r>
            <a:r>
              <a:rPr lang="de-DE" dirty="0" err="1" smtClean="0">
                <a:solidFill>
                  <a:srgbClr val="FF0000"/>
                </a:solidFill>
              </a:rPr>
              <a:t>they</a:t>
            </a:r>
            <a:r>
              <a:rPr lang="de-DE" dirty="0" smtClean="0">
                <a:solidFill>
                  <a:srgbClr val="FF0000"/>
                </a:solidFill>
              </a:rPr>
              <a:t> </a:t>
            </a:r>
            <a:r>
              <a:rPr lang="de-DE" dirty="0" err="1" smtClean="0">
                <a:solidFill>
                  <a:srgbClr val="FF0000"/>
                </a:solidFill>
              </a:rPr>
              <a:t>were</a:t>
            </a:r>
            <a:r>
              <a:rPr lang="de-DE" dirty="0" smtClean="0">
                <a:solidFill>
                  <a:srgbClr val="FF0000"/>
                </a:solidFill>
              </a:rPr>
              <a:t> genuine </a:t>
            </a:r>
            <a:r>
              <a:rPr lang="de-DE" dirty="0" err="1" smtClean="0">
                <a:solidFill>
                  <a:srgbClr val="FF0000"/>
                </a:solidFill>
              </a:rPr>
              <a:t>archival</a:t>
            </a:r>
            <a:r>
              <a:rPr lang="de-DE" dirty="0" smtClean="0">
                <a:solidFill>
                  <a:srgbClr val="FF0000"/>
                </a:solidFill>
              </a:rPr>
              <a:t> </a:t>
            </a:r>
            <a:r>
              <a:rPr lang="de-DE" dirty="0" err="1" smtClean="0">
                <a:solidFill>
                  <a:srgbClr val="FF0000"/>
                </a:solidFill>
              </a:rPr>
              <a:t>objects</a:t>
            </a:r>
            <a:endParaRPr lang="de-DE" dirty="0" smtClean="0">
              <a:solidFill>
                <a:srgbClr val="FF0000"/>
              </a:solidFill>
            </a:endParaRPr>
          </a:p>
          <a:p>
            <a:endParaRPr lang="de-DE" dirty="0"/>
          </a:p>
        </p:txBody>
      </p:sp>
    </p:spTree>
  </p:cSld>
  <p:clrMapOvr>
    <a:masterClrMapping/>
  </p:clrMapOvr>
  <p:transition>
    <p:pull dir="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The International </a:t>
            </a:r>
            <a:r>
              <a:rPr lang="de-DE" dirty="0" err="1" smtClean="0"/>
              <a:t>Landscape</a:t>
            </a:r>
            <a:endParaRPr lang="de-DE" dirty="0"/>
          </a:p>
        </p:txBody>
      </p:sp>
      <p:sp>
        <p:nvSpPr>
          <p:cNvPr id="3" name="Inhaltsplatzhalter 2"/>
          <p:cNvSpPr>
            <a:spLocks noGrp="1"/>
          </p:cNvSpPr>
          <p:nvPr>
            <p:ph idx="1"/>
          </p:nvPr>
        </p:nvSpPr>
        <p:spPr>
          <a:ln w="53975"/>
        </p:spPr>
        <p:txBody>
          <a:bodyPr/>
          <a:lstStyle/>
          <a:p>
            <a:r>
              <a:rPr lang="en-GB" dirty="0" smtClean="0"/>
              <a:t>ISO 16363: 2012 – 109 criteria</a:t>
            </a:r>
          </a:p>
          <a:p>
            <a:pPr lvl="1"/>
            <a:r>
              <a:rPr lang="en-GB" dirty="0" smtClean="0"/>
              <a:t>Certification process by external experts (ISO 16919)</a:t>
            </a:r>
          </a:p>
          <a:p>
            <a:r>
              <a:rPr lang="en-GB" dirty="0" smtClean="0"/>
              <a:t>DIN 31644: 2012 – 34 criteria</a:t>
            </a:r>
          </a:p>
          <a:p>
            <a:pPr lvl="1"/>
            <a:r>
              <a:rPr lang="en-GB" dirty="0" smtClean="0"/>
              <a:t>Extended peer-reviewed self-assessment or certification by external experts</a:t>
            </a:r>
          </a:p>
          <a:p>
            <a:r>
              <a:rPr lang="en-GB" dirty="0" smtClean="0"/>
              <a:t>Data seal of approval – 16 criteria</a:t>
            </a:r>
          </a:p>
          <a:p>
            <a:pPr lvl="1"/>
            <a:r>
              <a:rPr lang="en-GB" dirty="0" smtClean="0"/>
              <a:t>Peer-reviewed self-assessment</a:t>
            </a:r>
          </a:p>
          <a:p>
            <a:pPr lvl="1">
              <a:buNone/>
            </a:pPr>
            <a:endParaRPr lang="en-GB" dirty="0" smtClean="0"/>
          </a:p>
          <a:p>
            <a:pPr lvl="1">
              <a:buNone/>
            </a:pPr>
            <a:endParaRPr lang="en-GB" dirty="0" smtClean="0"/>
          </a:p>
          <a:p>
            <a:r>
              <a:rPr lang="en-GB" i="1" dirty="0" smtClean="0"/>
              <a:t>European Framework for Audit and Certification of </a:t>
            </a:r>
            <a:r>
              <a:rPr lang="en-GB" i="1" dirty="0" err="1" smtClean="0"/>
              <a:t>Digitial</a:t>
            </a:r>
            <a:r>
              <a:rPr lang="en-GB" i="1" dirty="0" smtClean="0"/>
              <a:t> Repositories</a:t>
            </a:r>
            <a:r>
              <a:rPr lang="en-GB" dirty="0" smtClean="0"/>
              <a:t> </a:t>
            </a:r>
            <a:r>
              <a:rPr lang="en-GB" u="sng" dirty="0" smtClean="0">
                <a:hlinkClick r:id="rId2"/>
              </a:rPr>
              <a:t>http://www.trusteddigitalrepository.eu</a:t>
            </a:r>
            <a:endParaRPr lang="en-GB" dirty="0" smtClean="0"/>
          </a:p>
          <a:p>
            <a:pPr lvl="1"/>
            <a:endParaRPr lang="de-DE" dirty="0"/>
          </a:p>
        </p:txBody>
      </p:sp>
      <p:sp>
        <p:nvSpPr>
          <p:cNvPr id="4" name="Fußzeilenplatzhalter 3"/>
          <p:cNvSpPr>
            <a:spLocks noGrp="1"/>
          </p:cNvSpPr>
          <p:nvPr>
            <p:ph type="ftr" sz="quarter" idx="10"/>
          </p:nvPr>
        </p:nvSpPr>
        <p:spPr/>
        <p:txBody>
          <a:bodyPr/>
          <a:lstStyle/>
          <a:p>
            <a:pPr>
              <a:defRPr/>
            </a:pPr>
            <a:fld id="{8D6B172C-FD22-491F-AFE1-1BF0CA015C50}" type="slidenum">
              <a:rPr lang="de-DE" smtClean="0"/>
              <a:pPr>
                <a:defRPr/>
              </a:pPr>
              <a:t>22</a:t>
            </a:fld>
            <a:r>
              <a:rPr lang="de-DE" dirty="0" smtClean="0"/>
              <a:t>    </a:t>
            </a:r>
            <a:endParaRPr lang="de-DE" dirty="0"/>
          </a:p>
        </p:txBody>
      </p:sp>
      <p:sp>
        <p:nvSpPr>
          <p:cNvPr id="6" name="Geschweifte Klammer links 5"/>
          <p:cNvSpPr/>
          <p:nvPr/>
        </p:nvSpPr>
        <p:spPr>
          <a:xfrm rot="16200000">
            <a:off x="4157954" y="1106742"/>
            <a:ext cx="900100" cy="7416824"/>
          </a:xfrm>
          <a:prstGeom prst="leftBrace">
            <a:avLst/>
          </a:prstGeom>
          <a:ln w="38100"/>
        </p:spPr>
        <p:style>
          <a:lnRef idx="1">
            <a:schemeClr val="dk1"/>
          </a:lnRef>
          <a:fillRef idx="0">
            <a:schemeClr val="dk1"/>
          </a:fillRef>
          <a:effectRef idx="0">
            <a:schemeClr val="dk1"/>
          </a:effectRef>
          <a:fontRef idx="minor">
            <a:schemeClr val="tx1"/>
          </a:fontRef>
        </p:style>
        <p:txBody>
          <a:bodyPr rtlCol="0" anchor="ctr"/>
          <a:lstStyle/>
          <a:p>
            <a:pPr algn="ctr"/>
            <a:endParaRPr lang="de-DE"/>
          </a:p>
        </p:txBody>
      </p:sp>
    </p:spTree>
  </p:cSld>
  <p:clrMapOvr>
    <a:masterClrMapping/>
  </p:clrMapOvr>
  <p:transition>
    <p:pull dir="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The National </a:t>
            </a:r>
            <a:r>
              <a:rPr lang="de-DE" dirty="0" err="1" smtClean="0"/>
              <a:t>Landscape</a:t>
            </a:r>
            <a:endParaRPr lang="de-DE" dirty="0"/>
          </a:p>
        </p:txBody>
      </p:sp>
      <p:sp>
        <p:nvSpPr>
          <p:cNvPr id="3" name="Inhaltsplatzhalter 2"/>
          <p:cNvSpPr>
            <a:spLocks noGrp="1"/>
          </p:cNvSpPr>
          <p:nvPr>
            <p:ph idx="1"/>
          </p:nvPr>
        </p:nvSpPr>
        <p:spPr/>
        <p:txBody>
          <a:bodyPr/>
          <a:lstStyle/>
          <a:p>
            <a:r>
              <a:rPr lang="de-DE" dirty="0" smtClean="0"/>
              <a:t>Working </a:t>
            </a:r>
            <a:r>
              <a:rPr lang="de-DE" dirty="0" err="1" smtClean="0"/>
              <a:t>groups</a:t>
            </a:r>
            <a:r>
              <a:rPr lang="de-DE" dirty="0" smtClean="0"/>
              <a:t> </a:t>
            </a:r>
            <a:r>
              <a:rPr lang="de-DE" dirty="0" err="1" smtClean="0"/>
              <a:t>at</a:t>
            </a:r>
            <a:endParaRPr lang="de-DE" dirty="0" smtClean="0"/>
          </a:p>
          <a:p>
            <a:pPr lvl="1"/>
            <a:r>
              <a:rPr lang="de-DE" dirty="0" smtClean="0"/>
              <a:t>nestor, </a:t>
            </a:r>
            <a:r>
              <a:rPr lang="de-DE" dirty="0" err="1" smtClean="0"/>
              <a:t>the</a:t>
            </a:r>
            <a:r>
              <a:rPr lang="de-DE" dirty="0" smtClean="0"/>
              <a:t> </a:t>
            </a:r>
            <a:r>
              <a:rPr lang="en-US" dirty="0" smtClean="0"/>
              <a:t>German competence network for digital preservation (founded in 2002)</a:t>
            </a:r>
          </a:p>
          <a:p>
            <a:pPr lvl="1"/>
            <a:r>
              <a:rPr lang="en-US" dirty="0" smtClean="0"/>
              <a:t>DIN, the </a:t>
            </a:r>
            <a:r>
              <a:rPr lang="de-DE" dirty="0" smtClean="0"/>
              <a:t>German Institute </a:t>
            </a:r>
            <a:r>
              <a:rPr lang="de-DE" dirty="0" err="1" smtClean="0"/>
              <a:t>for</a:t>
            </a:r>
            <a:r>
              <a:rPr lang="de-DE" dirty="0" smtClean="0"/>
              <a:t> </a:t>
            </a:r>
            <a:r>
              <a:rPr lang="de-DE" dirty="0" err="1" smtClean="0"/>
              <a:t>Standardization</a:t>
            </a:r>
            <a:endParaRPr lang="de-DE" dirty="0" smtClean="0"/>
          </a:p>
          <a:p>
            <a:endParaRPr lang="de-DE" dirty="0" smtClean="0"/>
          </a:p>
          <a:p>
            <a:r>
              <a:rPr lang="de-DE" dirty="0" smtClean="0"/>
              <a:t>Main </a:t>
            </a:r>
            <a:r>
              <a:rPr lang="de-DE" dirty="0" err="1" smtClean="0"/>
              <a:t>developments</a:t>
            </a:r>
            <a:endParaRPr lang="de-DE" dirty="0" smtClean="0"/>
          </a:p>
          <a:p>
            <a:pPr lvl="1"/>
            <a:r>
              <a:rPr lang="de-DE" dirty="0" err="1" smtClean="0"/>
              <a:t>Criteria</a:t>
            </a:r>
            <a:r>
              <a:rPr lang="de-DE" dirty="0" smtClean="0"/>
              <a:t> </a:t>
            </a:r>
            <a:r>
              <a:rPr lang="de-DE" dirty="0" err="1" smtClean="0"/>
              <a:t>catalogue</a:t>
            </a:r>
            <a:r>
              <a:rPr lang="de-DE" dirty="0" smtClean="0"/>
              <a:t> (DIN 31644, </a:t>
            </a:r>
            <a:r>
              <a:rPr lang="de-DE" dirty="0" err="1" smtClean="0"/>
              <a:t>predecessor</a:t>
            </a:r>
            <a:r>
              <a:rPr lang="de-DE" dirty="0" smtClean="0"/>
              <a:t> </a:t>
            </a:r>
            <a:r>
              <a:rPr lang="de-DE" dirty="0" err="1" smtClean="0"/>
              <a:t>at</a:t>
            </a:r>
            <a:r>
              <a:rPr lang="de-DE" dirty="0" smtClean="0"/>
              <a:t> nestor)</a:t>
            </a:r>
          </a:p>
          <a:p>
            <a:pPr lvl="1"/>
            <a:r>
              <a:rPr lang="de-DE" dirty="0" err="1" smtClean="0"/>
              <a:t>Certification</a:t>
            </a:r>
            <a:r>
              <a:rPr lang="de-DE" dirty="0" smtClean="0"/>
              <a:t> versus DIN 31644 (nestor)</a:t>
            </a:r>
            <a:endParaRPr lang="de-DE" dirty="0"/>
          </a:p>
        </p:txBody>
      </p:sp>
      <p:sp>
        <p:nvSpPr>
          <p:cNvPr id="4" name="Fußzeilenplatzhalter 3"/>
          <p:cNvSpPr>
            <a:spLocks noGrp="1"/>
          </p:cNvSpPr>
          <p:nvPr>
            <p:ph type="ftr" sz="quarter" idx="10"/>
          </p:nvPr>
        </p:nvSpPr>
        <p:spPr/>
        <p:txBody>
          <a:bodyPr/>
          <a:lstStyle/>
          <a:p>
            <a:pPr>
              <a:defRPr/>
            </a:pPr>
            <a:fld id="{8D6B172C-FD22-491F-AFE1-1BF0CA015C50}" type="slidenum">
              <a:rPr lang="de-DE" smtClean="0"/>
              <a:pPr>
                <a:defRPr/>
              </a:pPr>
              <a:t>23</a:t>
            </a:fld>
            <a:r>
              <a:rPr lang="de-DE" dirty="0" smtClean="0"/>
              <a:t>    </a:t>
            </a:r>
            <a:endParaRPr lang="de-DE" dirty="0"/>
          </a:p>
        </p:txBody>
      </p:sp>
    </p:spTree>
  </p:cSld>
  <p:clrMapOvr>
    <a:masterClrMapping/>
  </p:clrMapOvr>
  <p:transition>
    <p:pull dir="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DIN 31644</a:t>
            </a:r>
            <a:endParaRPr lang="de-DE" dirty="0"/>
          </a:p>
        </p:txBody>
      </p:sp>
      <p:sp>
        <p:nvSpPr>
          <p:cNvPr id="3" name="Inhaltsplatzhalter 2"/>
          <p:cNvSpPr>
            <a:spLocks noGrp="1"/>
          </p:cNvSpPr>
          <p:nvPr>
            <p:ph idx="1"/>
          </p:nvPr>
        </p:nvSpPr>
        <p:spPr>
          <a:xfrm>
            <a:off x="467544" y="1268761"/>
            <a:ext cx="8229600" cy="1944215"/>
          </a:xfrm>
        </p:spPr>
        <p:txBody>
          <a:bodyPr>
            <a:normAutofit lnSpcReduction="10000"/>
          </a:bodyPr>
          <a:lstStyle/>
          <a:p>
            <a:r>
              <a:rPr lang="de-DE" dirty="0" err="1" smtClean="0"/>
              <a:t>Purpose</a:t>
            </a:r>
            <a:r>
              <a:rPr lang="de-DE" dirty="0" smtClean="0"/>
              <a:t>: </a:t>
            </a:r>
            <a:r>
              <a:rPr lang="de-DE" dirty="0" err="1" smtClean="0"/>
              <a:t>Trustworthiness</a:t>
            </a:r>
            <a:r>
              <a:rPr lang="de-DE" dirty="0" smtClean="0"/>
              <a:t> </a:t>
            </a:r>
            <a:r>
              <a:rPr lang="de-DE" dirty="0" err="1" smtClean="0"/>
              <a:t>of</a:t>
            </a:r>
            <a:r>
              <a:rPr lang="de-DE" dirty="0" smtClean="0"/>
              <a:t> </a:t>
            </a:r>
            <a:r>
              <a:rPr lang="de-DE" dirty="0" err="1" smtClean="0"/>
              <a:t>the</a:t>
            </a:r>
            <a:r>
              <a:rPr lang="de-DE" dirty="0" smtClean="0"/>
              <a:t> </a:t>
            </a:r>
            <a:r>
              <a:rPr lang="de-DE" dirty="0" err="1" smtClean="0"/>
              <a:t>archive</a:t>
            </a:r>
            <a:endParaRPr lang="de-DE" dirty="0" smtClean="0"/>
          </a:p>
          <a:p>
            <a:r>
              <a:rPr lang="de-DE" dirty="0" err="1" smtClean="0"/>
              <a:t>No</a:t>
            </a:r>
            <a:r>
              <a:rPr lang="de-DE" dirty="0" smtClean="0"/>
              <a:t> </a:t>
            </a:r>
            <a:r>
              <a:rPr lang="de-DE" dirty="0" err="1" smtClean="0"/>
              <a:t>compulsory</a:t>
            </a:r>
            <a:r>
              <a:rPr lang="de-DE" dirty="0" smtClean="0"/>
              <a:t> </a:t>
            </a:r>
            <a:r>
              <a:rPr lang="de-DE" dirty="0" err="1" smtClean="0"/>
              <a:t>technical</a:t>
            </a:r>
            <a:r>
              <a:rPr lang="de-DE" dirty="0" smtClean="0"/>
              <a:t> </a:t>
            </a:r>
            <a:r>
              <a:rPr lang="de-DE" dirty="0" err="1" smtClean="0"/>
              <a:t>implementation</a:t>
            </a:r>
            <a:endParaRPr lang="de-DE" dirty="0" smtClean="0"/>
          </a:p>
          <a:p>
            <a:r>
              <a:rPr lang="de-DE" dirty="0" smtClean="0"/>
              <a:t>4 </a:t>
            </a:r>
            <a:r>
              <a:rPr lang="de-DE" dirty="0" err="1" smtClean="0"/>
              <a:t>principles</a:t>
            </a:r>
            <a:r>
              <a:rPr lang="de-DE" dirty="0" smtClean="0"/>
              <a:t>: </a:t>
            </a:r>
            <a:r>
              <a:rPr lang="de-DE" dirty="0" err="1" smtClean="0"/>
              <a:t>Documentation</a:t>
            </a:r>
            <a:r>
              <a:rPr lang="de-DE" dirty="0" smtClean="0"/>
              <a:t>, </a:t>
            </a:r>
            <a:r>
              <a:rPr lang="de-DE" dirty="0" err="1" smtClean="0"/>
              <a:t>transparency</a:t>
            </a:r>
            <a:r>
              <a:rPr lang="de-DE" dirty="0" smtClean="0"/>
              <a:t>, </a:t>
            </a:r>
            <a:r>
              <a:rPr lang="de-DE" dirty="0" err="1" smtClean="0"/>
              <a:t>adequateness</a:t>
            </a:r>
            <a:r>
              <a:rPr lang="de-DE" dirty="0" smtClean="0"/>
              <a:t>, </a:t>
            </a:r>
            <a:r>
              <a:rPr lang="de-DE" dirty="0" err="1" smtClean="0"/>
              <a:t>measurablity</a:t>
            </a:r>
            <a:endParaRPr lang="de-DE" dirty="0" smtClean="0"/>
          </a:p>
          <a:p>
            <a:r>
              <a:rPr lang="de-DE" dirty="0" smtClean="0"/>
              <a:t>34 </a:t>
            </a:r>
            <a:r>
              <a:rPr lang="de-DE" dirty="0" err="1" smtClean="0"/>
              <a:t>criteria</a:t>
            </a:r>
            <a:endParaRPr lang="de-DE" dirty="0" smtClean="0"/>
          </a:p>
          <a:p>
            <a:endParaRPr lang="de-DE" dirty="0" smtClean="0"/>
          </a:p>
          <a:p>
            <a:endParaRPr lang="de-DE" dirty="0"/>
          </a:p>
        </p:txBody>
      </p:sp>
      <p:graphicFrame>
        <p:nvGraphicFramePr>
          <p:cNvPr id="5" name="Inhaltsplatzhalter 5"/>
          <p:cNvGraphicFramePr>
            <a:graphicFrameLocks/>
          </p:cNvGraphicFramePr>
          <p:nvPr/>
        </p:nvGraphicFramePr>
        <p:xfrm>
          <a:off x="611560" y="3140968"/>
          <a:ext cx="7772400" cy="2645326"/>
        </p:xfrm>
        <a:graphic>
          <a:graphicData uri="http://schemas.openxmlformats.org/drawingml/2006/table">
            <a:tbl>
              <a:tblPr firstRow="1" bandRow="1">
                <a:tableStyleId>{21E4AEA4-8DFA-4A89-87EB-49C32662AFE0}</a:tableStyleId>
              </a:tblPr>
              <a:tblGrid>
                <a:gridCol w="1367507"/>
                <a:gridCol w="6404893"/>
              </a:tblGrid>
              <a:tr h="879449">
                <a:tc>
                  <a:txBody>
                    <a:bodyPr/>
                    <a:lstStyle/>
                    <a:p>
                      <a:r>
                        <a:rPr lang="de-DE" dirty="0" smtClean="0"/>
                        <a:t>C 1</a:t>
                      </a:r>
                      <a:endParaRPr lang="de-DE" dirty="0"/>
                    </a:p>
                  </a:txBody>
                  <a:tcPr/>
                </a:tc>
                <a:tc>
                  <a:txBody>
                    <a:bodyPr/>
                    <a:lstStyle/>
                    <a:p>
                      <a:r>
                        <a:rPr lang="de-DE" dirty="0" err="1" smtClean="0"/>
                        <a:t>Selection</a:t>
                      </a:r>
                      <a:r>
                        <a:rPr lang="de-DE" dirty="0" smtClean="0"/>
                        <a:t> </a:t>
                      </a:r>
                      <a:r>
                        <a:rPr lang="de-DE" dirty="0" err="1" smtClean="0"/>
                        <a:t>of</a:t>
                      </a:r>
                      <a:r>
                        <a:rPr lang="de-DE" dirty="0" smtClean="0"/>
                        <a:t> </a:t>
                      </a:r>
                      <a:r>
                        <a:rPr lang="de-DE" dirty="0" err="1" smtClean="0"/>
                        <a:t>information</a:t>
                      </a:r>
                      <a:r>
                        <a:rPr lang="de-DE" dirty="0" smtClean="0"/>
                        <a:t> </a:t>
                      </a:r>
                      <a:r>
                        <a:rPr lang="de-DE" dirty="0" err="1" smtClean="0"/>
                        <a:t>objects</a:t>
                      </a:r>
                      <a:r>
                        <a:rPr lang="de-DE" dirty="0" smtClean="0"/>
                        <a:t> </a:t>
                      </a:r>
                      <a:r>
                        <a:rPr lang="de-DE" dirty="0" err="1" smtClean="0"/>
                        <a:t>and</a:t>
                      </a:r>
                      <a:r>
                        <a:rPr lang="de-DE" dirty="0" smtClean="0"/>
                        <a:t> </a:t>
                      </a:r>
                      <a:r>
                        <a:rPr lang="de-DE" dirty="0" err="1" smtClean="0"/>
                        <a:t>representations</a:t>
                      </a:r>
                      <a:endParaRPr lang="de-DE" dirty="0"/>
                    </a:p>
                  </a:txBody>
                  <a:tcPr/>
                </a:tc>
              </a:tr>
              <a:tr h="1256355">
                <a:tc gridSpan="2">
                  <a:txBody>
                    <a:bodyPr/>
                    <a:lstStyle/>
                    <a:p>
                      <a:r>
                        <a:rPr lang="de-DE" dirty="0" smtClean="0"/>
                        <a:t>The digital </a:t>
                      </a:r>
                      <a:r>
                        <a:rPr lang="de-DE" dirty="0" err="1" smtClean="0"/>
                        <a:t>archive</a:t>
                      </a:r>
                      <a:r>
                        <a:rPr lang="de-DE" dirty="0" smtClean="0"/>
                        <a:t> </a:t>
                      </a:r>
                      <a:r>
                        <a:rPr lang="de-DE" dirty="0" err="1" smtClean="0"/>
                        <a:t>has</a:t>
                      </a:r>
                      <a:r>
                        <a:rPr lang="de-DE" dirty="0" smtClean="0"/>
                        <a:t> </a:t>
                      </a:r>
                      <a:r>
                        <a:rPr lang="de-DE" dirty="0" err="1" smtClean="0"/>
                        <a:t>defined</a:t>
                      </a:r>
                      <a:r>
                        <a:rPr lang="de-DE" dirty="0" smtClean="0"/>
                        <a:t> </a:t>
                      </a:r>
                      <a:r>
                        <a:rPr lang="de-DE" dirty="0" err="1" smtClean="0"/>
                        <a:t>criteria</a:t>
                      </a:r>
                      <a:r>
                        <a:rPr lang="de-DE" dirty="0" smtClean="0"/>
                        <a:t> </a:t>
                      </a:r>
                      <a:r>
                        <a:rPr lang="de-DE" dirty="0" err="1" smtClean="0"/>
                        <a:t>for</a:t>
                      </a:r>
                      <a:r>
                        <a:rPr lang="de-DE" dirty="0" smtClean="0"/>
                        <a:t> </a:t>
                      </a:r>
                      <a:r>
                        <a:rPr lang="de-DE" dirty="0" err="1" smtClean="0"/>
                        <a:t>the</a:t>
                      </a:r>
                      <a:r>
                        <a:rPr lang="de-DE" dirty="0" smtClean="0"/>
                        <a:t> </a:t>
                      </a:r>
                      <a:r>
                        <a:rPr lang="de-DE" dirty="0" err="1" smtClean="0"/>
                        <a:t>selection</a:t>
                      </a:r>
                      <a:r>
                        <a:rPr lang="de-DE" dirty="0" smtClean="0"/>
                        <a:t> </a:t>
                      </a:r>
                      <a:r>
                        <a:rPr lang="de-DE" dirty="0" err="1" smtClean="0"/>
                        <a:t>of</a:t>
                      </a:r>
                      <a:r>
                        <a:rPr lang="de-DE" dirty="0" smtClean="0"/>
                        <a:t> </a:t>
                      </a:r>
                      <a:r>
                        <a:rPr lang="de-DE" dirty="0" err="1" smtClean="0"/>
                        <a:t>information</a:t>
                      </a:r>
                      <a:r>
                        <a:rPr lang="de-DE" dirty="0" smtClean="0"/>
                        <a:t> </a:t>
                      </a:r>
                      <a:r>
                        <a:rPr lang="de-DE" dirty="0" err="1" smtClean="0"/>
                        <a:t>objects</a:t>
                      </a:r>
                      <a:r>
                        <a:rPr lang="de-DE" dirty="0" smtClean="0"/>
                        <a:t> </a:t>
                      </a:r>
                      <a:r>
                        <a:rPr lang="de-DE" dirty="0" err="1" smtClean="0"/>
                        <a:t>and</a:t>
                      </a:r>
                      <a:r>
                        <a:rPr lang="de-DE" dirty="0" smtClean="0"/>
                        <a:t> </a:t>
                      </a:r>
                      <a:r>
                        <a:rPr lang="de-DE" dirty="0" err="1" smtClean="0"/>
                        <a:t>representations</a:t>
                      </a:r>
                      <a:r>
                        <a:rPr lang="de-DE" dirty="0" smtClean="0"/>
                        <a:t>. The </a:t>
                      </a:r>
                      <a:r>
                        <a:rPr lang="de-DE" dirty="0" err="1" smtClean="0"/>
                        <a:t>scope</a:t>
                      </a:r>
                      <a:r>
                        <a:rPr lang="de-DE" dirty="0" smtClean="0"/>
                        <a:t> </a:t>
                      </a:r>
                      <a:r>
                        <a:rPr lang="de-DE" dirty="0" err="1" smtClean="0"/>
                        <a:t>is</a:t>
                      </a:r>
                      <a:r>
                        <a:rPr lang="de-DE" dirty="0" smtClean="0"/>
                        <a:t> limited </a:t>
                      </a:r>
                      <a:r>
                        <a:rPr lang="de-DE" dirty="0" err="1" smtClean="0"/>
                        <a:t>by</a:t>
                      </a:r>
                      <a:r>
                        <a:rPr lang="de-DE" dirty="0" smtClean="0"/>
                        <a:t> legal </a:t>
                      </a:r>
                      <a:r>
                        <a:rPr lang="de-DE" dirty="0" err="1" smtClean="0"/>
                        <a:t>regulations</a:t>
                      </a:r>
                      <a:r>
                        <a:rPr lang="de-DE" dirty="0" smtClean="0"/>
                        <a:t>, </a:t>
                      </a:r>
                      <a:r>
                        <a:rPr lang="de-DE" dirty="0" err="1" smtClean="0"/>
                        <a:t>by</a:t>
                      </a:r>
                      <a:r>
                        <a:rPr lang="de-DE" dirty="0" smtClean="0"/>
                        <a:t> </a:t>
                      </a:r>
                      <a:r>
                        <a:rPr lang="de-DE" dirty="0" err="1" smtClean="0"/>
                        <a:t>the</a:t>
                      </a:r>
                      <a:r>
                        <a:rPr lang="de-DE" dirty="0" smtClean="0"/>
                        <a:t> </a:t>
                      </a:r>
                      <a:r>
                        <a:rPr lang="de-DE" dirty="0" err="1" smtClean="0"/>
                        <a:t>institution‘s</a:t>
                      </a:r>
                      <a:r>
                        <a:rPr lang="de-DE" dirty="0" smtClean="0"/>
                        <a:t> </a:t>
                      </a:r>
                      <a:r>
                        <a:rPr lang="de-DE" dirty="0" err="1" smtClean="0"/>
                        <a:t>mission</a:t>
                      </a:r>
                      <a:r>
                        <a:rPr lang="de-DE" dirty="0" smtClean="0"/>
                        <a:t>, </a:t>
                      </a:r>
                      <a:r>
                        <a:rPr lang="de-DE" dirty="0" err="1" smtClean="0"/>
                        <a:t>and</a:t>
                      </a:r>
                      <a:r>
                        <a:rPr lang="de-DE" dirty="0" smtClean="0"/>
                        <a:t> </a:t>
                      </a:r>
                      <a:r>
                        <a:rPr lang="de-DE" dirty="0" err="1" smtClean="0"/>
                        <a:t>by</a:t>
                      </a:r>
                      <a:r>
                        <a:rPr lang="de-DE" dirty="0" smtClean="0"/>
                        <a:t> </a:t>
                      </a:r>
                      <a:r>
                        <a:rPr lang="de-DE" dirty="0" err="1" smtClean="0"/>
                        <a:t>further</a:t>
                      </a:r>
                      <a:r>
                        <a:rPr lang="de-DE" dirty="0" smtClean="0"/>
                        <a:t> </a:t>
                      </a:r>
                      <a:r>
                        <a:rPr lang="de-DE" dirty="0" err="1" smtClean="0"/>
                        <a:t>objectives</a:t>
                      </a:r>
                      <a:r>
                        <a:rPr lang="de-DE" dirty="0" smtClean="0"/>
                        <a:t>.</a:t>
                      </a:r>
                      <a:endParaRPr lang="de-DE" dirty="0"/>
                    </a:p>
                  </a:txBody>
                  <a:tcPr/>
                </a:tc>
                <a:tc hMerge="1">
                  <a:txBody>
                    <a:bodyPr/>
                    <a:lstStyle/>
                    <a:p>
                      <a:endParaRPr lang="de-DE"/>
                    </a:p>
                  </a:txBody>
                  <a:tcPr/>
                </a:tc>
              </a:tr>
              <a:tr h="509522">
                <a:tc gridSpan="2">
                  <a:txBody>
                    <a:bodyPr/>
                    <a:lstStyle/>
                    <a:p>
                      <a:r>
                        <a:rPr lang="de-DE" sz="1600" dirty="0" err="1" smtClean="0"/>
                        <a:t>Published</a:t>
                      </a:r>
                      <a:r>
                        <a:rPr lang="de-DE" sz="1600" dirty="0" smtClean="0"/>
                        <a:t> </a:t>
                      </a:r>
                      <a:r>
                        <a:rPr lang="de-DE" sz="1600" dirty="0" err="1" smtClean="0"/>
                        <a:t>criteria</a:t>
                      </a:r>
                      <a:r>
                        <a:rPr lang="de-DE" sz="1600" dirty="0" smtClean="0"/>
                        <a:t> </a:t>
                      </a:r>
                      <a:r>
                        <a:rPr lang="de-DE" sz="1600" dirty="0" err="1" smtClean="0"/>
                        <a:t>for</a:t>
                      </a:r>
                      <a:r>
                        <a:rPr lang="de-DE" sz="1600" dirty="0" smtClean="0"/>
                        <a:t> </a:t>
                      </a:r>
                      <a:r>
                        <a:rPr lang="de-DE" sz="1600" dirty="0" err="1" smtClean="0"/>
                        <a:t>the</a:t>
                      </a:r>
                      <a:r>
                        <a:rPr lang="de-DE" sz="1600" dirty="0" smtClean="0"/>
                        <a:t> </a:t>
                      </a:r>
                      <a:r>
                        <a:rPr lang="de-DE" sz="1600" dirty="0" err="1" smtClean="0"/>
                        <a:t>selection</a:t>
                      </a:r>
                      <a:endParaRPr lang="de-DE" sz="1600" dirty="0"/>
                    </a:p>
                  </a:txBody>
                  <a:tcPr/>
                </a:tc>
                <a:tc hMerge="1">
                  <a:txBody>
                    <a:bodyPr/>
                    <a:lstStyle/>
                    <a:p>
                      <a:endParaRPr lang="de-DE"/>
                    </a:p>
                  </a:txBody>
                  <a:tcPr/>
                </a:tc>
              </a:tr>
            </a:tbl>
          </a:graphicData>
        </a:graphic>
      </p:graphicFrame>
      <p:sp>
        <p:nvSpPr>
          <p:cNvPr id="6" name="Fußzeilenplatzhalter 3"/>
          <p:cNvSpPr>
            <a:spLocks noGrp="1"/>
          </p:cNvSpPr>
          <p:nvPr>
            <p:ph type="ftr" sz="quarter" idx="10"/>
          </p:nvPr>
        </p:nvSpPr>
        <p:spPr>
          <a:xfrm>
            <a:off x="163513" y="6381750"/>
            <a:ext cx="2895600" cy="341313"/>
          </a:xfrm>
        </p:spPr>
        <p:txBody>
          <a:bodyPr/>
          <a:lstStyle/>
          <a:p>
            <a:pPr>
              <a:defRPr/>
            </a:pPr>
            <a:fld id="{8D6B172C-FD22-491F-AFE1-1BF0CA015C50}" type="slidenum">
              <a:rPr lang="de-DE" smtClean="0"/>
              <a:pPr>
                <a:defRPr/>
              </a:pPr>
              <a:t>24</a:t>
            </a:fld>
            <a:r>
              <a:rPr lang="de-DE" dirty="0" smtClean="0"/>
              <a:t>    </a:t>
            </a:r>
            <a:endParaRPr lang="de-DE" dirty="0"/>
          </a:p>
        </p:txBody>
      </p:sp>
    </p:spTree>
  </p:cSld>
  <p:clrMapOvr>
    <a:masterClrMapping/>
  </p:clrMapOvr>
  <p:transition>
    <p:pull dir="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sz="half" idx="1"/>
          </p:nvPr>
        </p:nvSpPr>
        <p:spPr>
          <a:xfrm>
            <a:off x="0" y="764704"/>
            <a:ext cx="3812232" cy="5904656"/>
          </a:xfrm>
        </p:spPr>
        <p:txBody>
          <a:bodyPr>
            <a:normAutofit fontScale="55000" lnSpcReduction="20000"/>
          </a:bodyPr>
          <a:lstStyle/>
          <a:p>
            <a:r>
              <a:rPr lang="en-GB" dirty="0" smtClean="0">
                <a:solidFill>
                  <a:srgbClr val="0033CC"/>
                </a:solidFill>
              </a:rPr>
              <a:t>C1	Selection of information objects and their representations</a:t>
            </a:r>
            <a:endParaRPr lang="de-DE" dirty="0" smtClean="0">
              <a:solidFill>
                <a:srgbClr val="0033CC"/>
              </a:solidFill>
            </a:endParaRPr>
          </a:p>
          <a:p>
            <a:r>
              <a:rPr lang="en-GB" dirty="0" smtClean="0">
                <a:solidFill>
                  <a:srgbClr val="0033CC"/>
                </a:solidFill>
              </a:rPr>
              <a:t>C2	Responsibility for preservation</a:t>
            </a:r>
            <a:endParaRPr lang="de-DE" dirty="0" smtClean="0">
              <a:solidFill>
                <a:srgbClr val="0033CC"/>
              </a:solidFill>
            </a:endParaRPr>
          </a:p>
          <a:p>
            <a:r>
              <a:rPr lang="en-GB" dirty="0" smtClean="0">
                <a:solidFill>
                  <a:srgbClr val="0033CC"/>
                </a:solidFill>
              </a:rPr>
              <a:t>C3	Designated communities</a:t>
            </a:r>
            <a:endParaRPr lang="de-DE" dirty="0" smtClean="0">
              <a:solidFill>
                <a:srgbClr val="0033CC"/>
              </a:solidFill>
            </a:endParaRPr>
          </a:p>
          <a:p>
            <a:r>
              <a:rPr lang="en-GB" dirty="0" smtClean="0">
                <a:solidFill>
                  <a:srgbClr val="0033CC"/>
                </a:solidFill>
              </a:rPr>
              <a:t>C4	Access</a:t>
            </a:r>
            <a:endParaRPr lang="de-DE" dirty="0" smtClean="0">
              <a:solidFill>
                <a:srgbClr val="0033CC"/>
              </a:solidFill>
            </a:endParaRPr>
          </a:p>
          <a:p>
            <a:r>
              <a:rPr lang="en-GB" dirty="0" smtClean="0">
                <a:solidFill>
                  <a:srgbClr val="0033CC"/>
                </a:solidFill>
              </a:rPr>
              <a:t>C5	Interpretability</a:t>
            </a:r>
            <a:endParaRPr lang="de-DE" dirty="0" smtClean="0">
              <a:solidFill>
                <a:srgbClr val="0033CC"/>
              </a:solidFill>
            </a:endParaRPr>
          </a:p>
          <a:p>
            <a:r>
              <a:rPr lang="en-GB" dirty="0" smtClean="0">
                <a:solidFill>
                  <a:srgbClr val="0033CC"/>
                </a:solidFill>
              </a:rPr>
              <a:t>C6 	Legal and contractual basis</a:t>
            </a:r>
            <a:endParaRPr lang="de-DE" dirty="0" smtClean="0">
              <a:solidFill>
                <a:srgbClr val="0033CC"/>
              </a:solidFill>
            </a:endParaRPr>
          </a:p>
          <a:p>
            <a:r>
              <a:rPr lang="en-GB" dirty="0" smtClean="0">
                <a:solidFill>
                  <a:srgbClr val="0033CC"/>
                </a:solidFill>
              </a:rPr>
              <a:t>C7 	Legal conformity</a:t>
            </a:r>
            <a:endParaRPr lang="de-DE" dirty="0" smtClean="0">
              <a:solidFill>
                <a:srgbClr val="0033CC"/>
              </a:solidFill>
            </a:endParaRPr>
          </a:p>
          <a:p>
            <a:r>
              <a:rPr lang="en-GB" dirty="0" smtClean="0">
                <a:solidFill>
                  <a:srgbClr val="0033CC"/>
                </a:solidFill>
              </a:rPr>
              <a:t>C8 	Funding</a:t>
            </a:r>
            <a:endParaRPr lang="de-DE" dirty="0" smtClean="0">
              <a:solidFill>
                <a:srgbClr val="0033CC"/>
              </a:solidFill>
            </a:endParaRPr>
          </a:p>
          <a:p>
            <a:r>
              <a:rPr lang="en-GB" dirty="0" smtClean="0">
                <a:solidFill>
                  <a:srgbClr val="0033CC"/>
                </a:solidFill>
              </a:rPr>
              <a:t>C9  	Personnel</a:t>
            </a:r>
            <a:endParaRPr lang="de-DE" dirty="0" smtClean="0">
              <a:solidFill>
                <a:srgbClr val="0033CC"/>
              </a:solidFill>
            </a:endParaRPr>
          </a:p>
          <a:p>
            <a:r>
              <a:rPr lang="en-GB" dirty="0" smtClean="0">
                <a:solidFill>
                  <a:srgbClr val="0033CC"/>
                </a:solidFill>
              </a:rPr>
              <a:t>C10  	Organisation and processes</a:t>
            </a:r>
            <a:endParaRPr lang="de-DE" dirty="0" smtClean="0">
              <a:solidFill>
                <a:srgbClr val="0033CC"/>
              </a:solidFill>
            </a:endParaRPr>
          </a:p>
          <a:p>
            <a:r>
              <a:rPr lang="en-GB" dirty="0" smtClean="0">
                <a:solidFill>
                  <a:srgbClr val="0033CC"/>
                </a:solidFill>
              </a:rPr>
              <a:t>C11  	Preservation measures</a:t>
            </a:r>
            <a:endParaRPr lang="de-DE" dirty="0" smtClean="0">
              <a:solidFill>
                <a:srgbClr val="0033CC"/>
              </a:solidFill>
            </a:endParaRPr>
          </a:p>
          <a:p>
            <a:r>
              <a:rPr lang="en-GB" dirty="0" smtClean="0">
                <a:solidFill>
                  <a:srgbClr val="0033CC"/>
                </a:solidFill>
              </a:rPr>
              <a:t>C12	Crisis / </a:t>
            </a:r>
            <a:r>
              <a:rPr lang="en-GB" dirty="0" err="1" smtClean="0">
                <a:solidFill>
                  <a:srgbClr val="0033CC"/>
                </a:solidFill>
              </a:rPr>
              <a:t>successorship</a:t>
            </a:r>
            <a:r>
              <a:rPr lang="en-GB" dirty="0" smtClean="0">
                <a:solidFill>
                  <a:srgbClr val="0033CC"/>
                </a:solidFill>
              </a:rPr>
              <a:t> 	management</a:t>
            </a:r>
            <a:endParaRPr lang="de-DE" dirty="0" smtClean="0">
              <a:solidFill>
                <a:srgbClr val="0033CC"/>
              </a:solidFill>
            </a:endParaRPr>
          </a:p>
          <a:p>
            <a:r>
              <a:rPr lang="en-GB" dirty="0" smtClean="0">
                <a:solidFill>
                  <a:srgbClr val="0033CC"/>
                </a:solidFill>
              </a:rPr>
              <a:t>C13	Significant properties</a:t>
            </a:r>
            <a:endParaRPr lang="de-DE" dirty="0" smtClean="0">
              <a:solidFill>
                <a:srgbClr val="0033CC"/>
              </a:solidFill>
            </a:endParaRPr>
          </a:p>
          <a:p>
            <a:pPr>
              <a:buNone/>
            </a:pPr>
            <a:endParaRPr lang="de-DE" dirty="0"/>
          </a:p>
        </p:txBody>
      </p:sp>
      <p:sp>
        <p:nvSpPr>
          <p:cNvPr id="4" name="Inhaltsplatzhalter 3"/>
          <p:cNvSpPr>
            <a:spLocks noGrp="1"/>
          </p:cNvSpPr>
          <p:nvPr>
            <p:ph sz="half" idx="2"/>
          </p:nvPr>
        </p:nvSpPr>
        <p:spPr>
          <a:xfrm>
            <a:off x="4644008" y="116632"/>
            <a:ext cx="4499992" cy="6336704"/>
          </a:xfrm>
        </p:spPr>
        <p:txBody>
          <a:bodyPr>
            <a:normAutofit fontScale="55000" lnSpcReduction="20000"/>
          </a:bodyPr>
          <a:lstStyle/>
          <a:p>
            <a:r>
              <a:rPr lang="en-GB" dirty="0" smtClean="0"/>
              <a:t>C14	Integrity: Ingest interface</a:t>
            </a:r>
            <a:endParaRPr lang="de-DE" dirty="0" smtClean="0"/>
          </a:p>
          <a:p>
            <a:r>
              <a:rPr lang="en-GB" dirty="0" smtClean="0"/>
              <a:t>C15	Integrity: Functions of the 	archival storage</a:t>
            </a:r>
            <a:endParaRPr lang="de-DE" dirty="0" smtClean="0"/>
          </a:p>
          <a:p>
            <a:r>
              <a:rPr lang="en-GB" dirty="0" smtClean="0"/>
              <a:t>C16	Integrity: user interface</a:t>
            </a:r>
            <a:endParaRPr lang="de-DE" dirty="0" smtClean="0"/>
          </a:p>
          <a:p>
            <a:r>
              <a:rPr lang="en-GB" dirty="0" smtClean="0"/>
              <a:t>C17	Authenticity: Ingest</a:t>
            </a:r>
            <a:endParaRPr lang="de-DE" dirty="0" smtClean="0"/>
          </a:p>
          <a:p>
            <a:r>
              <a:rPr lang="en-GB" dirty="0" smtClean="0"/>
              <a:t>C18	Authenticity: Preservation 	measures</a:t>
            </a:r>
            <a:endParaRPr lang="de-DE" dirty="0" smtClean="0"/>
          </a:p>
          <a:p>
            <a:r>
              <a:rPr lang="en-GB" dirty="0" smtClean="0"/>
              <a:t>C 19	Authenticity: Use</a:t>
            </a:r>
            <a:endParaRPr lang="de-DE" dirty="0" smtClean="0"/>
          </a:p>
          <a:p>
            <a:r>
              <a:rPr lang="en-GB" dirty="0" smtClean="0"/>
              <a:t>C20	Technical authority</a:t>
            </a:r>
            <a:endParaRPr lang="de-DE" dirty="0" smtClean="0"/>
          </a:p>
          <a:p>
            <a:r>
              <a:rPr lang="en-GB" dirty="0" smtClean="0"/>
              <a:t>C21	Transfer packages</a:t>
            </a:r>
            <a:endParaRPr lang="de-DE" dirty="0" smtClean="0"/>
          </a:p>
          <a:p>
            <a:r>
              <a:rPr lang="en-GB" dirty="0" smtClean="0"/>
              <a:t>C 22	Transformation of the transfer 	packages into archival packages</a:t>
            </a:r>
            <a:endParaRPr lang="de-DE" dirty="0" smtClean="0"/>
          </a:p>
          <a:p>
            <a:r>
              <a:rPr lang="en-GB" dirty="0" smtClean="0"/>
              <a:t>C 23	Archival packages</a:t>
            </a:r>
            <a:endParaRPr lang="de-DE" dirty="0" smtClean="0"/>
          </a:p>
          <a:p>
            <a:r>
              <a:rPr lang="en-GB" dirty="0" smtClean="0"/>
              <a:t>C 24	Interpretability of the archival 	packages</a:t>
            </a:r>
            <a:endParaRPr lang="de-DE" dirty="0" smtClean="0"/>
          </a:p>
          <a:p>
            <a:r>
              <a:rPr lang="en-GB" dirty="0" smtClean="0"/>
              <a:t>C 25	Transformation of archival 	packages into access packages</a:t>
            </a:r>
            <a:endParaRPr lang="de-DE" dirty="0" smtClean="0"/>
          </a:p>
          <a:p>
            <a:r>
              <a:rPr lang="en-GB" dirty="0" smtClean="0"/>
              <a:t>C26	Access packages</a:t>
            </a:r>
            <a:endParaRPr lang="de-DE" dirty="0" smtClean="0"/>
          </a:p>
          <a:p>
            <a:r>
              <a:rPr lang="en-GB" dirty="0" smtClean="0"/>
              <a:t>C27	Identification</a:t>
            </a:r>
            <a:endParaRPr lang="de-DE" dirty="0" smtClean="0"/>
          </a:p>
          <a:p>
            <a:r>
              <a:rPr lang="en-GB" dirty="0" smtClean="0"/>
              <a:t>C28	Descriptive metadata</a:t>
            </a:r>
            <a:endParaRPr lang="de-DE" dirty="0" smtClean="0"/>
          </a:p>
          <a:p>
            <a:r>
              <a:rPr lang="en-GB" dirty="0" smtClean="0"/>
              <a:t>C29	Structural metadata</a:t>
            </a:r>
            <a:endParaRPr lang="de-DE" dirty="0" smtClean="0"/>
          </a:p>
          <a:p>
            <a:r>
              <a:rPr lang="en-GB" dirty="0" smtClean="0"/>
              <a:t>C30	Technical metadata</a:t>
            </a:r>
            <a:endParaRPr lang="de-DE" dirty="0" smtClean="0"/>
          </a:p>
          <a:p>
            <a:r>
              <a:rPr lang="en-GB" dirty="0" smtClean="0"/>
              <a:t>C31	Logging the preservation 	measures</a:t>
            </a:r>
            <a:endParaRPr lang="de-DE" dirty="0" smtClean="0"/>
          </a:p>
          <a:p>
            <a:r>
              <a:rPr lang="en-GB" dirty="0" smtClean="0"/>
              <a:t>C32	Administrative metadata</a:t>
            </a:r>
            <a:endParaRPr lang="de-DE" dirty="0" smtClean="0"/>
          </a:p>
          <a:p>
            <a:r>
              <a:rPr lang="en-GB" dirty="0" smtClean="0"/>
              <a:t>C33	IT infrastructure</a:t>
            </a:r>
            <a:endParaRPr lang="de-DE" dirty="0" smtClean="0"/>
          </a:p>
          <a:p>
            <a:r>
              <a:rPr lang="en-GB" dirty="0" smtClean="0"/>
              <a:t>C34	Security</a:t>
            </a:r>
            <a:endParaRPr lang="de-DE" dirty="0" smtClean="0"/>
          </a:p>
        </p:txBody>
      </p:sp>
      <p:sp>
        <p:nvSpPr>
          <p:cNvPr id="5" name="Fußzeilenplatzhalter 4"/>
          <p:cNvSpPr>
            <a:spLocks noGrp="1"/>
          </p:cNvSpPr>
          <p:nvPr>
            <p:ph type="ftr" sz="quarter" idx="10"/>
          </p:nvPr>
        </p:nvSpPr>
        <p:spPr/>
        <p:txBody>
          <a:bodyPr/>
          <a:lstStyle/>
          <a:p>
            <a:pPr>
              <a:defRPr/>
            </a:pPr>
            <a:fld id="{821A8842-9F15-4E68-9D6A-822A583211DF}" type="slidenum">
              <a:rPr lang="de-DE" smtClean="0"/>
              <a:pPr>
                <a:defRPr/>
              </a:pPr>
              <a:t>25</a:t>
            </a:fld>
            <a:r>
              <a:rPr lang="de-DE" smtClean="0"/>
              <a:t>    </a:t>
            </a:r>
            <a:endParaRPr lang="de-DE"/>
          </a:p>
        </p:txBody>
      </p:sp>
    </p:spTree>
  </p:cSld>
  <p:clrMapOvr>
    <a:masterClrMapping/>
  </p:clrMapOvr>
  <p:transition>
    <p:pull dir="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sz="half" idx="1"/>
          </p:nvPr>
        </p:nvSpPr>
        <p:spPr>
          <a:xfrm>
            <a:off x="0" y="764704"/>
            <a:ext cx="3812232" cy="5904656"/>
          </a:xfrm>
        </p:spPr>
        <p:txBody>
          <a:bodyPr>
            <a:normAutofit fontScale="55000" lnSpcReduction="20000"/>
          </a:bodyPr>
          <a:lstStyle/>
          <a:p>
            <a:r>
              <a:rPr lang="en-GB" dirty="0" smtClean="0">
                <a:solidFill>
                  <a:srgbClr val="0033CC"/>
                </a:solidFill>
              </a:rPr>
              <a:t>C1	Selection of information objects and their representations</a:t>
            </a:r>
            <a:endParaRPr lang="de-DE" dirty="0" smtClean="0">
              <a:solidFill>
                <a:srgbClr val="0033CC"/>
              </a:solidFill>
            </a:endParaRPr>
          </a:p>
          <a:p>
            <a:r>
              <a:rPr lang="en-GB" dirty="0" smtClean="0">
                <a:solidFill>
                  <a:srgbClr val="008000"/>
                </a:solidFill>
              </a:rPr>
              <a:t>C2	Responsibility for preservation</a:t>
            </a:r>
            <a:endParaRPr lang="de-DE" dirty="0" smtClean="0">
              <a:solidFill>
                <a:srgbClr val="008000"/>
              </a:solidFill>
            </a:endParaRPr>
          </a:p>
          <a:p>
            <a:r>
              <a:rPr lang="en-GB" dirty="0" smtClean="0">
                <a:solidFill>
                  <a:srgbClr val="0033CC"/>
                </a:solidFill>
              </a:rPr>
              <a:t>C3	Designated communities</a:t>
            </a:r>
            <a:endParaRPr lang="de-DE" dirty="0" smtClean="0">
              <a:solidFill>
                <a:srgbClr val="0033CC"/>
              </a:solidFill>
            </a:endParaRPr>
          </a:p>
          <a:p>
            <a:r>
              <a:rPr lang="en-GB" dirty="0" smtClean="0">
                <a:solidFill>
                  <a:srgbClr val="0033CC"/>
                </a:solidFill>
              </a:rPr>
              <a:t>C4	Access</a:t>
            </a:r>
            <a:endParaRPr lang="de-DE" dirty="0" smtClean="0">
              <a:solidFill>
                <a:srgbClr val="0033CC"/>
              </a:solidFill>
            </a:endParaRPr>
          </a:p>
          <a:p>
            <a:r>
              <a:rPr lang="en-GB" dirty="0" smtClean="0">
                <a:solidFill>
                  <a:srgbClr val="0033CC"/>
                </a:solidFill>
              </a:rPr>
              <a:t>C5	Interpretability</a:t>
            </a:r>
            <a:endParaRPr lang="de-DE" dirty="0" smtClean="0">
              <a:solidFill>
                <a:srgbClr val="0033CC"/>
              </a:solidFill>
            </a:endParaRPr>
          </a:p>
          <a:p>
            <a:r>
              <a:rPr lang="en-GB" dirty="0" smtClean="0">
                <a:solidFill>
                  <a:srgbClr val="0033CC"/>
                </a:solidFill>
              </a:rPr>
              <a:t>C6 	Legal and contractual basis</a:t>
            </a:r>
            <a:endParaRPr lang="de-DE" dirty="0" smtClean="0">
              <a:solidFill>
                <a:srgbClr val="0033CC"/>
              </a:solidFill>
            </a:endParaRPr>
          </a:p>
          <a:p>
            <a:r>
              <a:rPr lang="en-GB" dirty="0" smtClean="0">
                <a:solidFill>
                  <a:srgbClr val="0033CC"/>
                </a:solidFill>
              </a:rPr>
              <a:t>C7 	Legal conformity</a:t>
            </a:r>
            <a:endParaRPr lang="de-DE" dirty="0" smtClean="0">
              <a:solidFill>
                <a:srgbClr val="0033CC"/>
              </a:solidFill>
            </a:endParaRPr>
          </a:p>
          <a:p>
            <a:r>
              <a:rPr lang="en-GB" dirty="0" smtClean="0">
                <a:solidFill>
                  <a:srgbClr val="0033CC"/>
                </a:solidFill>
              </a:rPr>
              <a:t>C8 	Funding</a:t>
            </a:r>
            <a:endParaRPr lang="de-DE" dirty="0" smtClean="0">
              <a:solidFill>
                <a:srgbClr val="0033CC"/>
              </a:solidFill>
            </a:endParaRPr>
          </a:p>
          <a:p>
            <a:r>
              <a:rPr lang="en-GB" dirty="0" smtClean="0">
                <a:solidFill>
                  <a:srgbClr val="0033CC"/>
                </a:solidFill>
              </a:rPr>
              <a:t>C9  	Personnel</a:t>
            </a:r>
            <a:endParaRPr lang="de-DE" dirty="0" smtClean="0">
              <a:solidFill>
                <a:srgbClr val="0033CC"/>
              </a:solidFill>
            </a:endParaRPr>
          </a:p>
          <a:p>
            <a:r>
              <a:rPr lang="en-GB" dirty="0" smtClean="0">
                <a:solidFill>
                  <a:srgbClr val="0033CC"/>
                </a:solidFill>
              </a:rPr>
              <a:t>C10  	Organisation and processes</a:t>
            </a:r>
            <a:endParaRPr lang="de-DE" dirty="0" smtClean="0">
              <a:solidFill>
                <a:srgbClr val="0033CC"/>
              </a:solidFill>
            </a:endParaRPr>
          </a:p>
          <a:p>
            <a:r>
              <a:rPr lang="en-GB" dirty="0" smtClean="0">
                <a:solidFill>
                  <a:srgbClr val="008000"/>
                </a:solidFill>
              </a:rPr>
              <a:t>C11  	Preservation measures</a:t>
            </a:r>
            <a:endParaRPr lang="de-DE" dirty="0" smtClean="0">
              <a:solidFill>
                <a:srgbClr val="008000"/>
              </a:solidFill>
            </a:endParaRPr>
          </a:p>
          <a:p>
            <a:r>
              <a:rPr lang="en-GB" dirty="0" smtClean="0">
                <a:solidFill>
                  <a:srgbClr val="0033CC"/>
                </a:solidFill>
              </a:rPr>
              <a:t>C12	Crisis / </a:t>
            </a:r>
            <a:r>
              <a:rPr lang="en-GB" dirty="0" err="1" smtClean="0">
                <a:solidFill>
                  <a:srgbClr val="0033CC"/>
                </a:solidFill>
              </a:rPr>
              <a:t>successorship</a:t>
            </a:r>
            <a:r>
              <a:rPr lang="en-GB" dirty="0" smtClean="0">
                <a:solidFill>
                  <a:srgbClr val="0033CC"/>
                </a:solidFill>
              </a:rPr>
              <a:t> 	management</a:t>
            </a:r>
            <a:endParaRPr lang="de-DE" dirty="0" smtClean="0">
              <a:solidFill>
                <a:srgbClr val="0033CC"/>
              </a:solidFill>
            </a:endParaRPr>
          </a:p>
          <a:p>
            <a:r>
              <a:rPr lang="en-GB" dirty="0" smtClean="0">
                <a:solidFill>
                  <a:srgbClr val="008000"/>
                </a:solidFill>
              </a:rPr>
              <a:t>C13	Significant properties</a:t>
            </a:r>
            <a:endParaRPr lang="de-DE" dirty="0" smtClean="0">
              <a:solidFill>
                <a:srgbClr val="008000"/>
              </a:solidFill>
            </a:endParaRPr>
          </a:p>
          <a:p>
            <a:pPr>
              <a:buNone/>
            </a:pPr>
            <a:endParaRPr lang="de-DE" dirty="0"/>
          </a:p>
        </p:txBody>
      </p:sp>
      <p:sp>
        <p:nvSpPr>
          <p:cNvPr id="4" name="Inhaltsplatzhalter 3"/>
          <p:cNvSpPr>
            <a:spLocks noGrp="1"/>
          </p:cNvSpPr>
          <p:nvPr>
            <p:ph sz="half" idx="2"/>
          </p:nvPr>
        </p:nvSpPr>
        <p:spPr>
          <a:xfrm>
            <a:off x="4644008" y="116632"/>
            <a:ext cx="4499992" cy="6336704"/>
          </a:xfrm>
        </p:spPr>
        <p:txBody>
          <a:bodyPr>
            <a:normAutofit fontScale="55000" lnSpcReduction="20000"/>
          </a:bodyPr>
          <a:lstStyle/>
          <a:p>
            <a:r>
              <a:rPr lang="en-GB" dirty="0" smtClean="0"/>
              <a:t>C14	Integrity: Ingest interface</a:t>
            </a:r>
            <a:endParaRPr lang="de-DE" dirty="0" smtClean="0"/>
          </a:p>
          <a:p>
            <a:r>
              <a:rPr lang="en-GB" dirty="0" smtClean="0"/>
              <a:t>C15	Integrity: Functions of the 	archival storage</a:t>
            </a:r>
            <a:endParaRPr lang="de-DE" dirty="0" smtClean="0"/>
          </a:p>
          <a:p>
            <a:r>
              <a:rPr lang="en-GB" dirty="0" smtClean="0"/>
              <a:t>C16	Integrity: user interface</a:t>
            </a:r>
            <a:endParaRPr lang="de-DE" dirty="0" smtClean="0"/>
          </a:p>
          <a:p>
            <a:r>
              <a:rPr lang="en-GB" dirty="0" smtClean="0"/>
              <a:t>C17	Authenticity: Ingest</a:t>
            </a:r>
            <a:endParaRPr lang="de-DE" dirty="0" smtClean="0"/>
          </a:p>
          <a:p>
            <a:r>
              <a:rPr lang="en-GB" dirty="0" smtClean="0">
                <a:solidFill>
                  <a:srgbClr val="008000"/>
                </a:solidFill>
              </a:rPr>
              <a:t>C18	Authenticity: Preservation 	measures</a:t>
            </a:r>
            <a:endParaRPr lang="de-DE" dirty="0" smtClean="0">
              <a:solidFill>
                <a:srgbClr val="008000"/>
              </a:solidFill>
            </a:endParaRPr>
          </a:p>
          <a:p>
            <a:r>
              <a:rPr lang="en-GB" dirty="0" smtClean="0"/>
              <a:t>C 19	Authenticity: Use</a:t>
            </a:r>
            <a:endParaRPr lang="de-DE" dirty="0" smtClean="0"/>
          </a:p>
          <a:p>
            <a:r>
              <a:rPr lang="en-GB" dirty="0" smtClean="0"/>
              <a:t>C20	Technical authority</a:t>
            </a:r>
            <a:endParaRPr lang="de-DE" dirty="0" smtClean="0"/>
          </a:p>
          <a:p>
            <a:r>
              <a:rPr lang="en-GB" dirty="0" smtClean="0"/>
              <a:t>C21	Transfer packages</a:t>
            </a:r>
            <a:endParaRPr lang="de-DE" dirty="0" smtClean="0"/>
          </a:p>
          <a:p>
            <a:r>
              <a:rPr lang="en-GB" dirty="0" smtClean="0"/>
              <a:t>C 22	Transformation of the transfer 	packages into archival packages</a:t>
            </a:r>
            <a:endParaRPr lang="de-DE" dirty="0" smtClean="0"/>
          </a:p>
          <a:p>
            <a:r>
              <a:rPr lang="en-GB" dirty="0" smtClean="0"/>
              <a:t>C 23	Archival packages</a:t>
            </a:r>
            <a:endParaRPr lang="de-DE" dirty="0" smtClean="0"/>
          </a:p>
          <a:p>
            <a:r>
              <a:rPr lang="en-GB" dirty="0" smtClean="0"/>
              <a:t>C 24	Interpretability of the archival 	packages</a:t>
            </a:r>
            <a:endParaRPr lang="de-DE" dirty="0" smtClean="0"/>
          </a:p>
          <a:p>
            <a:r>
              <a:rPr lang="en-GB" dirty="0" smtClean="0"/>
              <a:t>C 25	Transformation of archival 	packages into access packages</a:t>
            </a:r>
            <a:endParaRPr lang="de-DE" dirty="0" smtClean="0"/>
          </a:p>
          <a:p>
            <a:r>
              <a:rPr lang="en-GB" dirty="0" smtClean="0"/>
              <a:t>C26	Access packages</a:t>
            </a:r>
            <a:endParaRPr lang="de-DE" dirty="0" smtClean="0"/>
          </a:p>
          <a:p>
            <a:r>
              <a:rPr lang="en-GB" dirty="0" smtClean="0"/>
              <a:t>C27	Identification</a:t>
            </a:r>
            <a:endParaRPr lang="de-DE" dirty="0" smtClean="0"/>
          </a:p>
          <a:p>
            <a:r>
              <a:rPr lang="en-GB" dirty="0" smtClean="0"/>
              <a:t>C28	Descriptive metadata</a:t>
            </a:r>
            <a:endParaRPr lang="de-DE" dirty="0" smtClean="0"/>
          </a:p>
          <a:p>
            <a:r>
              <a:rPr lang="en-GB" dirty="0" smtClean="0"/>
              <a:t>C29	Structural metadata</a:t>
            </a:r>
            <a:endParaRPr lang="de-DE" dirty="0" smtClean="0"/>
          </a:p>
          <a:p>
            <a:r>
              <a:rPr lang="en-GB" dirty="0" smtClean="0"/>
              <a:t>C30	Technical metadata</a:t>
            </a:r>
            <a:endParaRPr lang="de-DE" dirty="0" smtClean="0"/>
          </a:p>
          <a:p>
            <a:r>
              <a:rPr lang="en-GB" dirty="0" smtClean="0">
                <a:solidFill>
                  <a:srgbClr val="008000"/>
                </a:solidFill>
              </a:rPr>
              <a:t>C31	Logging the preservation 	measures</a:t>
            </a:r>
            <a:endParaRPr lang="de-DE" dirty="0" smtClean="0">
              <a:solidFill>
                <a:srgbClr val="008000"/>
              </a:solidFill>
            </a:endParaRPr>
          </a:p>
          <a:p>
            <a:r>
              <a:rPr lang="en-GB" dirty="0" smtClean="0"/>
              <a:t>C32	Administrative metadata</a:t>
            </a:r>
            <a:endParaRPr lang="de-DE" dirty="0" smtClean="0"/>
          </a:p>
          <a:p>
            <a:r>
              <a:rPr lang="en-GB" dirty="0" smtClean="0"/>
              <a:t>C33	IT infrastructure</a:t>
            </a:r>
            <a:endParaRPr lang="de-DE" dirty="0" smtClean="0"/>
          </a:p>
          <a:p>
            <a:r>
              <a:rPr lang="en-GB" dirty="0" smtClean="0"/>
              <a:t>C34	Security</a:t>
            </a:r>
            <a:endParaRPr lang="de-DE" dirty="0" smtClean="0"/>
          </a:p>
        </p:txBody>
      </p:sp>
      <p:sp>
        <p:nvSpPr>
          <p:cNvPr id="5" name="Fußzeilenplatzhalter 4"/>
          <p:cNvSpPr>
            <a:spLocks noGrp="1"/>
          </p:cNvSpPr>
          <p:nvPr>
            <p:ph type="ftr" sz="quarter" idx="10"/>
          </p:nvPr>
        </p:nvSpPr>
        <p:spPr/>
        <p:txBody>
          <a:bodyPr/>
          <a:lstStyle/>
          <a:p>
            <a:pPr>
              <a:defRPr/>
            </a:pPr>
            <a:fld id="{821A8842-9F15-4E68-9D6A-822A583211DF}" type="slidenum">
              <a:rPr lang="de-DE" smtClean="0"/>
              <a:pPr>
                <a:defRPr/>
              </a:pPr>
              <a:t>26</a:t>
            </a:fld>
            <a:r>
              <a:rPr lang="de-DE" smtClean="0"/>
              <a:t>    </a:t>
            </a:r>
            <a:endParaRPr lang="de-DE"/>
          </a:p>
        </p:txBody>
      </p:sp>
    </p:spTree>
  </p:cSld>
  <p:clrMapOvr>
    <a:masterClrMapping/>
  </p:clrMapOvr>
  <p:transition>
    <p:pull dir="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sz="half" idx="1"/>
          </p:nvPr>
        </p:nvSpPr>
        <p:spPr>
          <a:xfrm>
            <a:off x="0" y="764704"/>
            <a:ext cx="3812232" cy="5904656"/>
          </a:xfrm>
        </p:spPr>
        <p:txBody>
          <a:bodyPr>
            <a:normAutofit fontScale="55000" lnSpcReduction="20000"/>
          </a:bodyPr>
          <a:lstStyle/>
          <a:p>
            <a:r>
              <a:rPr lang="en-GB" dirty="0" smtClean="0">
                <a:solidFill>
                  <a:srgbClr val="0033CC"/>
                </a:solidFill>
              </a:rPr>
              <a:t>C1	Selection of information objects and their representations</a:t>
            </a:r>
            <a:endParaRPr lang="de-DE" dirty="0" smtClean="0">
              <a:solidFill>
                <a:srgbClr val="0033CC"/>
              </a:solidFill>
            </a:endParaRPr>
          </a:p>
          <a:p>
            <a:r>
              <a:rPr lang="en-GB" dirty="0" smtClean="0">
                <a:solidFill>
                  <a:srgbClr val="0033CC"/>
                </a:solidFill>
              </a:rPr>
              <a:t>C2	Responsibility for preservation</a:t>
            </a:r>
            <a:endParaRPr lang="de-DE" dirty="0" smtClean="0">
              <a:solidFill>
                <a:srgbClr val="0033CC"/>
              </a:solidFill>
            </a:endParaRPr>
          </a:p>
          <a:p>
            <a:r>
              <a:rPr lang="en-GB" dirty="0" smtClean="0">
                <a:solidFill>
                  <a:srgbClr val="FF0000"/>
                </a:solidFill>
              </a:rPr>
              <a:t>C3	Designated communities</a:t>
            </a:r>
            <a:endParaRPr lang="de-DE" dirty="0" smtClean="0">
              <a:solidFill>
                <a:srgbClr val="FF0000"/>
              </a:solidFill>
            </a:endParaRPr>
          </a:p>
          <a:p>
            <a:r>
              <a:rPr lang="en-GB" dirty="0" smtClean="0">
                <a:solidFill>
                  <a:srgbClr val="FF0000"/>
                </a:solidFill>
              </a:rPr>
              <a:t>C4	Access</a:t>
            </a:r>
            <a:endParaRPr lang="de-DE" dirty="0" smtClean="0">
              <a:solidFill>
                <a:srgbClr val="FF0000"/>
              </a:solidFill>
            </a:endParaRPr>
          </a:p>
          <a:p>
            <a:r>
              <a:rPr lang="en-GB" dirty="0" smtClean="0">
                <a:solidFill>
                  <a:srgbClr val="FF0000"/>
                </a:solidFill>
              </a:rPr>
              <a:t>C5	Interpretability</a:t>
            </a:r>
            <a:endParaRPr lang="de-DE" dirty="0" smtClean="0">
              <a:solidFill>
                <a:srgbClr val="FF0000"/>
              </a:solidFill>
            </a:endParaRPr>
          </a:p>
          <a:p>
            <a:r>
              <a:rPr lang="en-GB" dirty="0" smtClean="0">
                <a:solidFill>
                  <a:srgbClr val="0033CC"/>
                </a:solidFill>
              </a:rPr>
              <a:t>C6 	Legal and contractual basis</a:t>
            </a:r>
            <a:endParaRPr lang="de-DE" dirty="0" smtClean="0">
              <a:solidFill>
                <a:srgbClr val="0033CC"/>
              </a:solidFill>
            </a:endParaRPr>
          </a:p>
          <a:p>
            <a:r>
              <a:rPr lang="en-GB" dirty="0" smtClean="0">
                <a:solidFill>
                  <a:srgbClr val="0033CC"/>
                </a:solidFill>
              </a:rPr>
              <a:t>C7 	Legal conformity</a:t>
            </a:r>
            <a:endParaRPr lang="de-DE" dirty="0" smtClean="0">
              <a:solidFill>
                <a:srgbClr val="0033CC"/>
              </a:solidFill>
            </a:endParaRPr>
          </a:p>
          <a:p>
            <a:r>
              <a:rPr lang="en-GB" dirty="0" smtClean="0">
                <a:solidFill>
                  <a:srgbClr val="0033CC"/>
                </a:solidFill>
              </a:rPr>
              <a:t>C8 	Funding</a:t>
            </a:r>
            <a:endParaRPr lang="de-DE" dirty="0" smtClean="0">
              <a:solidFill>
                <a:srgbClr val="0033CC"/>
              </a:solidFill>
            </a:endParaRPr>
          </a:p>
          <a:p>
            <a:r>
              <a:rPr lang="en-GB" dirty="0" smtClean="0">
                <a:solidFill>
                  <a:srgbClr val="0033CC"/>
                </a:solidFill>
              </a:rPr>
              <a:t>C9  	Personnel</a:t>
            </a:r>
            <a:endParaRPr lang="de-DE" dirty="0" smtClean="0">
              <a:solidFill>
                <a:srgbClr val="0033CC"/>
              </a:solidFill>
            </a:endParaRPr>
          </a:p>
          <a:p>
            <a:r>
              <a:rPr lang="en-GB" dirty="0" smtClean="0">
                <a:solidFill>
                  <a:srgbClr val="0033CC"/>
                </a:solidFill>
              </a:rPr>
              <a:t>C10  	Organisation and processes</a:t>
            </a:r>
            <a:endParaRPr lang="de-DE" dirty="0" smtClean="0">
              <a:solidFill>
                <a:srgbClr val="0033CC"/>
              </a:solidFill>
            </a:endParaRPr>
          </a:p>
          <a:p>
            <a:r>
              <a:rPr lang="en-GB" dirty="0" smtClean="0">
                <a:solidFill>
                  <a:srgbClr val="0033CC"/>
                </a:solidFill>
              </a:rPr>
              <a:t>C11  	Preservation measures</a:t>
            </a:r>
            <a:endParaRPr lang="de-DE" dirty="0" smtClean="0">
              <a:solidFill>
                <a:srgbClr val="0033CC"/>
              </a:solidFill>
            </a:endParaRPr>
          </a:p>
          <a:p>
            <a:r>
              <a:rPr lang="en-GB" dirty="0" smtClean="0">
                <a:solidFill>
                  <a:srgbClr val="0033CC"/>
                </a:solidFill>
              </a:rPr>
              <a:t>C12	Crisis / </a:t>
            </a:r>
            <a:r>
              <a:rPr lang="en-GB" dirty="0" err="1" smtClean="0">
                <a:solidFill>
                  <a:srgbClr val="0033CC"/>
                </a:solidFill>
              </a:rPr>
              <a:t>successorship</a:t>
            </a:r>
            <a:r>
              <a:rPr lang="en-GB" dirty="0" smtClean="0">
                <a:solidFill>
                  <a:srgbClr val="0033CC"/>
                </a:solidFill>
              </a:rPr>
              <a:t> 	management</a:t>
            </a:r>
            <a:endParaRPr lang="de-DE" dirty="0" smtClean="0">
              <a:solidFill>
                <a:srgbClr val="0033CC"/>
              </a:solidFill>
            </a:endParaRPr>
          </a:p>
          <a:p>
            <a:r>
              <a:rPr lang="en-GB" dirty="0" smtClean="0">
                <a:solidFill>
                  <a:srgbClr val="0033CC"/>
                </a:solidFill>
              </a:rPr>
              <a:t>C13	Significant properties</a:t>
            </a:r>
            <a:endParaRPr lang="de-DE" dirty="0" smtClean="0">
              <a:solidFill>
                <a:srgbClr val="0033CC"/>
              </a:solidFill>
            </a:endParaRPr>
          </a:p>
          <a:p>
            <a:pPr>
              <a:buNone/>
            </a:pPr>
            <a:endParaRPr lang="de-DE" dirty="0"/>
          </a:p>
        </p:txBody>
      </p:sp>
      <p:sp>
        <p:nvSpPr>
          <p:cNvPr id="4" name="Inhaltsplatzhalter 3"/>
          <p:cNvSpPr>
            <a:spLocks noGrp="1"/>
          </p:cNvSpPr>
          <p:nvPr>
            <p:ph sz="half" idx="2"/>
          </p:nvPr>
        </p:nvSpPr>
        <p:spPr>
          <a:xfrm>
            <a:off x="4644008" y="116632"/>
            <a:ext cx="4499992" cy="6336704"/>
          </a:xfrm>
        </p:spPr>
        <p:txBody>
          <a:bodyPr>
            <a:normAutofit fontScale="55000" lnSpcReduction="20000"/>
          </a:bodyPr>
          <a:lstStyle/>
          <a:p>
            <a:r>
              <a:rPr lang="en-GB" dirty="0" smtClean="0"/>
              <a:t>C14	Integrity: Ingest interface</a:t>
            </a:r>
            <a:endParaRPr lang="de-DE" dirty="0" smtClean="0"/>
          </a:p>
          <a:p>
            <a:r>
              <a:rPr lang="en-GB" dirty="0" smtClean="0"/>
              <a:t>C15	Integrity: Functions of the 	archival storage</a:t>
            </a:r>
            <a:endParaRPr lang="de-DE" dirty="0" smtClean="0"/>
          </a:p>
          <a:p>
            <a:r>
              <a:rPr lang="en-GB" dirty="0" smtClean="0">
                <a:solidFill>
                  <a:srgbClr val="FF0000"/>
                </a:solidFill>
              </a:rPr>
              <a:t>C16	Integrity: user interface</a:t>
            </a:r>
            <a:endParaRPr lang="de-DE" dirty="0" smtClean="0">
              <a:solidFill>
                <a:srgbClr val="FF0000"/>
              </a:solidFill>
            </a:endParaRPr>
          </a:p>
          <a:p>
            <a:r>
              <a:rPr lang="en-GB" dirty="0" smtClean="0"/>
              <a:t>C17	Authenticity: Ingest</a:t>
            </a:r>
            <a:endParaRPr lang="de-DE" dirty="0" smtClean="0"/>
          </a:p>
          <a:p>
            <a:r>
              <a:rPr lang="en-GB" dirty="0" smtClean="0"/>
              <a:t>C18	Authenticity: Preservation 	measures</a:t>
            </a:r>
            <a:endParaRPr lang="de-DE" dirty="0" smtClean="0"/>
          </a:p>
          <a:p>
            <a:r>
              <a:rPr lang="en-GB" dirty="0" smtClean="0">
                <a:solidFill>
                  <a:srgbClr val="FF0000"/>
                </a:solidFill>
              </a:rPr>
              <a:t>C 19	Authenticity: Use</a:t>
            </a:r>
            <a:endParaRPr lang="de-DE" dirty="0" smtClean="0">
              <a:solidFill>
                <a:srgbClr val="FF0000"/>
              </a:solidFill>
            </a:endParaRPr>
          </a:p>
          <a:p>
            <a:r>
              <a:rPr lang="en-GB" dirty="0" smtClean="0"/>
              <a:t>C20	Technical authority</a:t>
            </a:r>
            <a:endParaRPr lang="de-DE" dirty="0" smtClean="0"/>
          </a:p>
          <a:p>
            <a:r>
              <a:rPr lang="en-GB" dirty="0" smtClean="0"/>
              <a:t>C21	Transfer packages</a:t>
            </a:r>
            <a:endParaRPr lang="de-DE" dirty="0" smtClean="0"/>
          </a:p>
          <a:p>
            <a:r>
              <a:rPr lang="en-GB" dirty="0" smtClean="0"/>
              <a:t>C 22	Transformation of the transfer 	packages into archival packages</a:t>
            </a:r>
            <a:endParaRPr lang="de-DE" dirty="0" smtClean="0"/>
          </a:p>
          <a:p>
            <a:r>
              <a:rPr lang="en-GB" dirty="0" smtClean="0"/>
              <a:t>C 23	Archival packages</a:t>
            </a:r>
            <a:endParaRPr lang="de-DE" dirty="0" smtClean="0"/>
          </a:p>
          <a:p>
            <a:r>
              <a:rPr lang="en-GB" dirty="0" smtClean="0">
                <a:solidFill>
                  <a:srgbClr val="FF0000"/>
                </a:solidFill>
              </a:rPr>
              <a:t>C 24	Interpretability of the archival 	packages</a:t>
            </a:r>
            <a:endParaRPr lang="de-DE" dirty="0" smtClean="0">
              <a:solidFill>
                <a:srgbClr val="FF0000"/>
              </a:solidFill>
            </a:endParaRPr>
          </a:p>
          <a:p>
            <a:r>
              <a:rPr lang="en-GB" dirty="0" smtClean="0">
                <a:solidFill>
                  <a:srgbClr val="FF0000"/>
                </a:solidFill>
              </a:rPr>
              <a:t>C 25	Transformation of archival 	packages into access packages</a:t>
            </a:r>
            <a:endParaRPr lang="de-DE" dirty="0" smtClean="0">
              <a:solidFill>
                <a:srgbClr val="FF0000"/>
              </a:solidFill>
            </a:endParaRPr>
          </a:p>
          <a:p>
            <a:r>
              <a:rPr lang="en-GB" dirty="0" smtClean="0">
                <a:solidFill>
                  <a:srgbClr val="FF0000"/>
                </a:solidFill>
              </a:rPr>
              <a:t>C26	Access packages</a:t>
            </a:r>
            <a:endParaRPr lang="de-DE" dirty="0" smtClean="0">
              <a:solidFill>
                <a:srgbClr val="FF0000"/>
              </a:solidFill>
            </a:endParaRPr>
          </a:p>
          <a:p>
            <a:r>
              <a:rPr lang="en-GB" dirty="0" smtClean="0">
                <a:solidFill>
                  <a:srgbClr val="FF0000"/>
                </a:solidFill>
              </a:rPr>
              <a:t>C27	Identification</a:t>
            </a:r>
            <a:endParaRPr lang="de-DE" dirty="0" smtClean="0">
              <a:solidFill>
                <a:srgbClr val="FF0000"/>
              </a:solidFill>
            </a:endParaRPr>
          </a:p>
          <a:p>
            <a:r>
              <a:rPr lang="en-GB" dirty="0" smtClean="0">
                <a:solidFill>
                  <a:srgbClr val="FF0000"/>
                </a:solidFill>
              </a:rPr>
              <a:t>C28	Descriptive metadata</a:t>
            </a:r>
            <a:endParaRPr lang="de-DE" dirty="0" smtClean="0">
              <a:solidFill>
                <a:srgbClr val="FF0000"/>
              </a:solidFill>
            </a:endParaRPr>
          </a:p>
          <a:p>
            <a:r>
              <a:rPr lang="en-GB" dirty="0" smtClean="0"/>
              <a:t>C29	Structural metadata</a:t>
            </a:r>
            <a:endParaRPr lang="de-DE" dirty="0" smtClean="0"/>
          </a:p>
          <a:p>
            <a:r>
              <a:rPr lang="en-GB" dirty="0" smtClean="0"/>
              <a:t>C30	Technical metadata</a:t>
            </a:r>
            <a:endParaRPr lang="de-DE" dirty="0" smtClean="0"/>
          </a:p>
          <a:p>
            <a:r>
              <a:rPr lang="en-GB" dirty="0" smtClean="0">
                <a:solidFill>
                  <a:srgbClr val="FF0000"/>
                </a:solidFill>
              </a:rPr>
              <a:t>C31	Logging the preservation 	measures</a:t>
            </a:r>
            <a:endParaRPr lang="de-DE" dirty="0" smtClean="0">
              <a:solidFill>
                <a:srgbClr val="FF0000"/>
              </a:solidFill>
            </a:endParaRPr>
          </a:p>
          <a:p>
            <a:r>
              <a:rPr lang="en-GB" dirty="0" smtClean="0"/>
              <a:t>C32	Administrative metadata</a:t>
            </a:r>
            <a:endParaRPr lang="de-DE" dirty="0" smtClean="0"/>
          </a:p>
          <a:p>
            <a:r>
              <a:rPr lang="en-GB" dirty="0" smtClean="0"/>
              <a:t>C33	IT infrastructure</a:t>
            </a:r>
            <a:endParaRPr lang="de-DE" dirty="0" smtClean="0"/>
          </a:p>
          <a:p>
            <a:r>
              <a:rPr lang="en-GB" dirty="0" smtClean="0"/>
              <a:t>C34	Security</a:t>
            </a:r>
            <a:endParaRPr lang="de-DE" dirty="0" smtClean="0"/>
          </a:p>
        </p:txBody>
      </p:sp>
      <p:sp>
        <p:nvSpPr>
          <p:cNvPr id="5" name="Fußzeilenplatzhalter 4"/>
          <p:cNvSpPr>
            <a:spLocks noGrp="1"/>
          </p:cNvSpPr>
          <p:nvPr>
            <p:ph type="ftr" sz="quarter" idx="10"/>
          </p:nvPr>
        </p:nvSpPr>
        <p:spPr/>
        <p:txBody>
          <a:bodyPr/>
          <a:lstStyle/>
          <a:p>
            <a:pPr>
              <a:defRPr/>
            </a:pPr>
            <a:fld id="{821A8842-9F15-4E68-9D6A-822A583211DF}" type="slidenum">
              <a:rPr lang="de-DE" smtClean="0"/>
              <a:pPr>
                <a:defRPr/>
              </a:pPr>
              <a:t>27</a:t>
            </a:fld>
            <a:r>
              <a:rPr lang="de-DE" smtClean="0"/>
              <a:t>    </a:t>
            </a:r>
            <a:endParaRPr lang="de-DE"/>
          </a:p>
        </p:txBody>
      </p:sp>
    </p:spTree>
  </p:cSld>
  <p:clrMapOvr>
    <a:masterClrMapping/>
  </p:clrMapOvr>
  <p:transition>
    <p:pull dir="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The </a:t>
            </a:r>
            <a:r>
              <a:rPr lang="de-DE" dirty="0" err="1" smtClean="0"/>
              <a:t>User‘s</a:t>
            </a:r>
            <a:r>
              <a:rPr lang="de-DE" dirty="0" smtClean="0"/>
              <a:t> </a:t>
            </a:r>
            <a:r>
              <a:rPr lang="de-DE" dirty="0" err="1" smtClean="0"/>
              <a:t>Questions</a:t>
            </a:r>
            <a:endParaRPr lang="de-DE" dirty="0"/>
          </a:p>
        </p:txBody>
      </p:sp>
      <p:sp>
        <p:nvSpPr>
          <p:cNvPr id="4" name="Fußzeilenplatzhalter 3"/>
          <p:cNvSpPr>
            <a:spLocks noGrp="1"/>
          </p:cNvSpPr>
          <p:nvPr>
            <p:ph type="ftr" sz="quarter" idx="10"/>
          </p:nvPr>
        </p:nvSpPr>
        <p:spPr/>
        <p:txBody>
          <a:bodyPr/>
          <a:lstStyle/>
          <a:p>
            <a:pPr>
              <a:defRPr/>
            </a:pPr>
            <a:fld id="{8D6B172C-FD22-491F-AFE1-1BF0CA015C50}" type="slidenum">
              <a:rPr lang="de-DE" smtClean="0"/>
              <a:pPr>
                <a:defRPr/>
              </a:pPr>
              <a:t>28</a:t>
            </a:fld>
            <a:r>
              <a:rPr lang="de-DE" smtClean="0"/>
              <a:t>    </a:t>
            </a:r>
            <a:endParaRPr lang="de-DE"/>
          </a:p>
        </p:txBody>
      </p:sp>
      <p:graphicFrame>
        <p:nvGraphicFramePr>
          <p:cNvPr id="5" name="Inhaltsplatzhalter 5"/>
          <p:cNvGraphicFramePr>
            <a:graphicFrameLocks/>
          </p:cNvGraphicFramePr>
          <p:nvPr/>
        </p:nvGraphicFramePr>
        <p:xfrm>
          <a:off x="251520" y="1340768"/>
          <a:ext cx="7772400" cy="2645326"/>
        </p:xfrm>
        <a:graphic>
          <a:graphicData uri="http://schemas.openxmlformats.org/drawingml/2006/table">
            <a:tbl>
              <a:tblPr firstRow="1" bandRow="1">
                <a:tableStyleId>{21E4AEA4-8DFA-4A89-87EB-49C32662AFE0}</a:tableStyleId>
              </a:tblPr>
              <a:tblGrid>
                <a:gridCol w="1367507"/>
                <a:gridCol w="6404893"/>
              </a:tblGrid>
              <a:tr h="879449">
                <a:tc>
                  <a:txBody>
                    <a:bodyPr/>
                    <a:lstStyle/>
                    <a:p>
                      <a:r>
                        <a:rPr lang="de-DE" dirty="0" smtClean="0"/>
                        <a:t>C 19</a:t>
                      </a:r>
                      <a:endParaRPr lang="de-DE" dirty="0"/>
                    </a:p>
                  </a:txBody>
                  <a:tcPr/>
                </a:tc>
                <a:tc>
                  <a:txBody>
                    <a:bodyPr/>
                    <a:lstStyle/>
                    <a:p>
                      <a:r>
                        <a:rPr lang="de-DE" dirty="0" smtClean="0"/>
                        <a:t>Authenticity: </a:t>
                      </a:r>
                      <a:r>
                        <a:rPr lang="de-DE" dirty="0" err="1" smtClean="0"/>
                        <a:t>Use</a:t>
                      </a:r>
                      <a:endParaRPr lang="de-DE" dirty="0"/>
                    </a:p>
                  </a:txBody>
                  <a:tcPr/>
                </a:tc>
              </a:tr>
              <a:tr h="1256355">
                <a:tc gridSpan="2">
                  <a:txBody>
                    <a:bodyPr/>
                    <a:lstStyle/>
                    <a:p>
                      <a:r>
                        <a:rPr lang="en-GB" sz="1800" kern="1200" baseline="0" noProof="0" dirty="0" smtClean="0">
                          <a:solidFill>
                            <a:schemeClr val="dk1"/>
                          </a:solidFill>
                          <a:latin typeface="+mn-lt"/>
                          <a:ea typeface="+mn-ea"/>
                          <a:cs typeface="+mn-cs"/>
                        </a:rPr>
                        <a:t>The digital archive allows the user to evaluate the object’s authenticity and enables the administration of the archive to preserve it…. 	</a:t>
                      </a:r>
                    </a:p>
                  </a:txBody>
                  <a:tcPr/>
                </a:tc>
                <a:tc hMerge="1">
                  <a:txBody>
                    <a:bodyPr/>
                    <a:lstStyle/>
                    <a:p>
                      <a:endParaRPr lang="de-DE"/>
                    </a:p>
                  </a:txBody>
                  <a:tcPr/>
                </a:tc>
              </a:tr>
              <a:tr h="509522">
                <a:tc gridSpan="2">
                  <a:txBody>
                    <a:bodyPr/>
                    <a:lstStyle/>
                    <a:p>
                      <a:r>
                        <a:rPr lang="de-DE" sz="1600" dirty="0" err="1" smtClean="0"/>
                        <a:t>Documentation</a:t>
                      </a:r>
                      <a:r>
                        <a:rPr lang="de-DE" sz="1600" dirty="0" smtClean="0"/>
                        <a:t> </a:t>
                      </a:r>
                      <a:r>
                        <a:rPr lang="de-DE" sz="1600" dirty="0" err="1" smtClean="0"/>
                        <a:t>of</a:t>
                      </a:r>
                      <a:r>
                        <a:rPr lang="de-DE" sz="1600" dirty="0" smtClean="0"/>
                        <a:t> </a:t>
                      </a:r>
                      <a:r>
                        <a:rPr lang="de-DE" sz="1600" dirty="0" err="1" smtClean="0"/>
                        <a:t>the</a:t>
                      </a:r>
                      <a:r>
                        <a:rPr lang="de-DE" sz="1600" dirty="0" smtClean="0"/>
                        <a:t> </a:t>
                      </a:r>
                      <a:r>
                        <a:rPr lang="de-DE" sz="1600" dirty="0" err="1" smtClean="0"/>
                        <a:t>processes</a:t>
                      </a:r>
                      <a:endParaRPr lang="de-DE" sz="1600" dirty="0"/>
                    </a:p>
                  </a:txBody>
                  <a:tcPr/>
                </a:tc>
                <a:tc hMerge="1">
                  <a:txBody>
                    <a:bodyPr/>
                    <a:lstStyle/>
                    <a:p>
                      <a:endParaRPr lang="de-DE"/>
                    </a:p>
                  </a:txBody>
                  <a:tcPr/>
                </a:tc>
              </a:tr>
            </a:tbl>
          </a:graphicData>
        </a:graphic>
      </p:graphicFrame>
      <p:graphicFrame>
        <p:nvGraphicFramePr>
          <p:cNvPr id="6" name="Inhaltsplatzhalter 5"/>
          <p:cNvGraphicFramePr>
            <a:graphicFrameLocks/>
          </p:cNvGraphicFramePr>
          <p:nvPr/>
        </p:nvGraphicFramePr>
        <p:xfrm>
          <a:off x="971600" y="3501008"/>
          <a:ext cx="7772400" cy="2645326"/>
        </p:xfrm>
        <a:graphic>
          <a:graphicData uri="http://schemas.openxmlformats.org/drawingml/2006/table">
            <a:tbl>
              <a:tblPr firstRow="1" bandRow="1">
                <a:tableStyleId>{21E4AEA4-8DFA-4A89-87EB-49C32662AFE0}</a:tableStyleId>
              </a:tblPr>
              <a:tblGrid>
                <a:gridCol w="1367507"/>
                <a:gridCol w="6404893"/>
              </a:tblGrid>
              <a:tr h="879449">
                <a:tc>
                  <a:txBody>
                    <a:bodyPr/>
                    <a:lstStyle/>
                    <a:p>
                      <a:r>
                        <a:rPr lang="de-DE" dirty="0" smtClean="0"/>
                        <a:t>C 31</a:t>
                      </a:r>
                      <a:endParaRPr lang="de-DE" dirty="0"/>
                    </a:p>
                  </a:txBody>
                  <a:tcPr/>
                </a:tc>
                <a:tc>
                  <a:txBody>
                    <a:bodyPr/>
                    <a:lstStyle/>
                    <a:p>
                      <a:r>
                        <a:rPr lang="en-GB" sz="1800" b="1" kern="1200" dirty="0" smtClean="0">
                          <a:solidFill>
                            <a:schemeClr val="lt1"/>
                          </a:solidFill>
                          <a:latin typeface="+mn-lt"/>
                          <a:ea typeface="+mn-ea"/>
                          <a:cs typeface="+mn-cs"/>
                        </a:rPr>
                        <a:t>Logging the preservation measures</a:t>
                      </a:r>
                      <a:endParaRPr lang="de-DE" dirty="0"/>
                    </a:p>
                  </a:txBody>
                  <a:tcPr/>
                </a:tc>
              </a:tr>
              <a:tr h="1256355">
                <a:tc gridSpan="2">
                  <a:txBody>
                    <a:bodyPr/>
                    <a:lstStyle/>
                    <a:p>
                      <a:r>
                        <a:rPr lang="en-GB" sz="1800" kern="1200" dirty="0" smtClean="0">
                          <a:solidFill>
                            <a:schemeClr val="dk1"/>
                          </a:solidFill>
                          <a:latin typeface="+mn-lt"/>
                          <a:ea typeface="+mn-ea"/>
                          <a:cs typeface="+mn-cs"/>
                        </a:rPr>
                        <a:t>The digital repository logs the preservation measures and any changes to the representations.</a:t>
                      </a:r>
                      <a:r>
                        <a:rPr lang="de-DE" sz="1800" kern="1200" baseline="0" dirty="0" smtClean="0">
                          <a:solidFill>
                            <a:schemeClr val="dk1"/>
                          </a:solidFill>
                          <a:latin typeface="+mn-lt"/>
                          <a:ea typeface="+mn-ea"/>
                          <a:cs typeface="+mn-cs"/>
                        </a:rPr>
                        <a:t>	</a:t>
                      </a:r>
                    </a:p>
                  </a:txBody>
                  <a:tcPr/>
                </a:tc>
                <a:tc hMerge="1">
                  <a:txBody>
                    <a:bodyPr/>
                    <a:lstStyle/>
                    <a:p>
                      <a:endParaRPr lang="de-DE"/>
                    </a:p>
                  </a:txBody>
                  <a:tcPr/>
                </a:tc>
              </a:tr>
              <a:tr h="509522">
                <a:tc gridSpan="2">
                  <a:txBody>
                    <a:bodyPr/>
                    <a:lstStyle/>
                    <a:p>
                      <a:r>
                        <a:rPr lang="de-DE" sz="1600" dirty="0" smtClean="0"/>
                        <a:t>Logs</a:t>
                      </a:r>
                      <a:endParaRPr lang="de-DE" sz="1600" dirty="0"/>
                    </a:p>
                  </a:txBody>
                  <a:tcPr/>
                </a:tc>
                <a:tc hMerge="1">
                  <a:txBody>
                    <a:bodyPr/>
                    <a:lstStyle/>
                    <a:p>
                      <a:endParaRPr lang="de-DE"/>
                    </a:p>
                  </a:txBody>
                  <a:tcPr/>
                </a:tc>
              </a:tr>
            </a:tbl>
          </a:graphicData>
        </a:graphic>
      </p:graphicFrame>
    </p:spTree>
  </p:cSld>
  <p:clrMapOvr>
    <a:masterClrMapping/>
  </p:clrMapOvr>
  <p:transition>
    <p:pull dir="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err="1" smtClean="0"/>
              <a:t>Adequateness</a:t>
            </a:r>
            <a:endParaRPr lang="de-DE" dirty="0"/>
          </a:p>
        </p:txBody>
      </p:sp>
      <p:sp>
        <p:nvSpPr>
          <p:cNvPr id="4" name="Fußzeilenplatzhalter 3"/>
          <p:cNvSpPr>
            <a:spLocks noGrp="1"/>
          </p:cNvSpPr>
          <p:nvPr>
            <p:ph type="ftr" sz="quarter" idx="10"/>
          </p:nvPr>
        </p:nvSpPr>
        <p:spPr/>
        <p:txBody>
          <a:bodyPr/>
          <a:lstStyle/>
          <a:p>
            <a:pPr>
              <a:defRPr/>
            </a:pPr>
            <a:fld id="{8D6B172C-FD22-491F-AFE1-1BF0CA015C50}" type="slidenum">
              <a:rPr lang="de-DE" smtClean="0"/>
              <a:pPr>
                <a:defRPr/>
              </a:pPr>
              <a:t>29</a:t>
            </a:fld>
            <a:r>
              <a:rPr lang="de-DE" smtClean="0"/>
              <a:t>    </a:t>
            </a:r>
            <a:endParaRPr lang="de-DE"/>
          </a:p>
        </p:txBody>
      </p:sp>
      <p:sp>
        <p:nvSpPr>
          <p:cNvPr id="7" name="Inhaltsplatzhalter 6"/>
          <p:cNvSpPr>
            <a:spLocks noGrp="1"/>
          </p:cNvSpPr>
          <p:nvPr>
            <p:ph idx="1"/>
          </p:nvPr>
        </p:nvSpPr>
        <p:spPr>
          <a:xfrm>
            <a:off x="685800" y="1828800"/>
            <a:ext cx="8206680" cy="3276600"/>
          </a:xfrm>
        </p:spPr>
        <p:txBody>
          <a:bodyPr/>
          <a:lstStyle/>
          <a:p>
            <a:r>
              <a:rPr lang="en-GB" dirty="0" smtClean="0"/>
              <a:t>Implementations must be consistent with the archive’s objective.</a:t>
            </a:r>
          </a:p>
          <a:p>
            <a:endParaRPr lang="en-GB" dirty="0" smtClean="0"/>
          </a:p>
          <a:p>
            <a:r>
              <a:rPr lang="en-GB" dirty="0" smtClean="0"/>
              <a:t>An example: An archive wants to preserve just the text of web sites (no pictures, no sounds…)</a:t>
            </a:r>
          </a:p>
          <a:p>
            <a:pPr lvl="1"/>
            <a:r>
              <a:rPr lang="en-GB" dirty="0" smtClean="0"/>
              <a:t>For a political archive of East Asia studies, it might be sufficient.</a:t>
            </a:r>
          </a:p>
          <a:p>
            <a:pPr lvl="1"/>
            <a:r>
              <a:rPr lang="en-GB" dirty="0" smtClean="0"/>
              <a:t>For the archive of an academy of arts,  it‘s not enough.</a:t>
            </a:r>
            <a:endParaRPr lang="en-GB" dirty="0"/>
          </a:p>
        </p:txBody>
      </p:sp>
    </p:spTree>
  </p:cSld>
  <p:clrMapOvr>
    <a:masterClrMapping/>
  </p:clrMapOvr>
  <p:transition>
    <p:pull dir="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115616" y="476672"/>
            <a:ext cx="6696744" cy="649287"/>
          </a:xfrm>
        </p:spPr>
        <p:txBody>
          <a:bodyPr/>
          <a:lstStyle/>
          <a:p>
            <a:r>
              <a:rPr lang="de-DE" dirty="0" smtClean="0"/>
              <a:t>Nestor </a:t>
            </a:r>
            <a:r>
              <a:rPr lang="de-DE" dirty="0" err="1" smtClean="0"/>
              <a:t>Certification</a:t>
            </a:r>
            <a:r>
              <a:rPr lang="de-DE" dirty="0" smtClean="0"/>
              <a:t> - </a:t>
            </a:r>
            <a:r>
              <a:rPr lang="de-DE" dirty="0" err="1" smtClean="0"/>
              <a:t>Overview</a:t>
            </a:r>
            <a:endParaRPr lang="de-DE" dirty="0"/>
          </a:p>
        </p:txBody>
      </p:sp>
      <p:sp>
        <p:nvSpPr>
          <p:cNvPr id="3" name="Inhaltsplatzhalter 2"/>
          <p:cNvSpPr>
            <a:spLocks noGrp="1"/>
          </p:cNvSpPr>
          <p:nvPr>
            <p:ph idx="1"/>
          </p:nvPr>
        </p:nvSpPr>
        <p:spPr/>
        <p:txBody>
          <a:bodyPr/>
          <a:lstStyle/>
          <a:p>
            <a:r>
              <a:rPr lang="de-DE" dirty="0" err="1" smtClean="0"/>
              <a:t>Discussed</a:t>
            </a:r>
            <a:r>
              <a:rPr lang="de-DE" dirty="0" smtClean="0"/>
              <a:t> </a:t>
            </a:r>
            <a:r>
              <a:rPr lang="de-DE" dirty="0" err="1" smtClean="0"/>
              <a:t>since</a:t>
            </a:r>
            <a:r>
              <a:rPr lang="de-DE" dirty="0" smtClean="0"/>
              <a:t> 2004</a:t>
            </a:r>
          </a:p>
          <a:p>
            <a:r>
              <a:rPr lang="de-DE" dirty="0" smtClean="0"/>
              <a:t>Nestor </a:t>
            </a:r>
            <a:r>
              <a:rPr lang="de-DE" dirty="0" err="1" smtClean="0"/>
              <a:t>working</a:t>
            </a:r>
            <a:r>
              <a:rPr lang="de-DE" dirty="0" smtClean="0"/>
              <a:t> </a:t>
            </a:r>
            <a:r>
              <a:rPr lang="de-DE" dirty="0" err="1" smtClean="0"/>
              <a:t>group</a:t>
            </a:r>
            <a:r>
              <a:rPr lang="de-DE" dirty="0" smtClean="0"/>
              <a:t> on </a:t>
            </a:r>
            <a:r>
              <a:rPr lang="de-DE" dirty="0" err="1" smtClean="0"/>
              <a:t>certification</a:t>
            </a:r>
            <a:r>
              <a:rPr lang="de-DE" dirty="0" smtClean="0"/>
              <a:t> </a:t>
            </a:r>
            <a:r>
              <a:rPr lang="de-DE" dirty="0" err="1" smtClean="0"/>
              <a:t>started</a:t>
            </a:r>
            <a:r>
              <a:rPr lang="de-DE" dirty="0" smtClean="0"/>
              <a:t> in 2010</a:t>
            </a:r>
          </a:p>
          <a:p>
            <a:r>
              <a:rPr lang="de-DE" dirty="0" smtClean="0"/>
              <a:t>Part </a:t>
            </a:r>
            <a:r>
              <a:rPr lang="de-DE" dirty="0" err="1" smtClean="0"/>
              <a:t>of</a:t>
            </a:r>
            <a:r>
              <a:rPr lang="de-DE" dirty="0" smtClean="0"/>
              <a:t> </a:t>
            </a:r>
            <a:r>
              <a:rPr lang="de-DE" dirty="0" err="1" smtClean="0"/>
              <a:t>the</a:t>
            </a:r>
            <a:r>
              <a:rPr lang="de-DE" dirty="0" smtClean="0"/>
              <a:t> </a:t>
            </a:r>
            <a:r>
              <a:rPr lang="en-GB" dirty="0" smtClean="0"/>
              <a:t>European framework for certification of digital repositories</a:t>
            </a:r>
            <a:endParaRPr lang="de-DE" dirty="0" smtClean="0"/>
          </a:p>
          <a:p>
            <a:r>
              <a:rPr lang="de-DE" dirty="0" smtClean="0"/>
              <a:t>Pilot </a:t>
            </a:r>
            <a:r>
              <a:rPr lang="de-DE" dirty="0" err="1" smtClean="0"/>
              <a:t>certification</a:t>
            </a:r>
            <a:r>
              <a:rPr lang="de-DE" dirty="0" smtClean="0"/>
              <a:t> </a:t>
            </a:r>
            <a:r>
              <a:rPr lang="de-DE" dirty="0" err="1" smtClean="0"/>
              <a:t>of</a:t>
            </a:r>
            <a:r>
              <a:rPr lang="de-DE" dirty="0" smtClean="0"/>
              <a:t> </a:t>
            </a:r>
            <a:r>
              <a:rPr lang="de-DE" dirty="0" err="1" smtClean="0"/>
              <a:t>the</a:t>
            </a:r>
            <a:r>
              <a:rPr lang="de-DE" dirty="0" smtClean="0"/>
              <a:t> German National Library</a:t>
            </a:r>
          </a:p>
          <a:p>
            <a:r>
              <a:rPr lang="de-DE" dirty="0" smtClean="0"/>
              <a:t>Extended </a:t>
            </a:r>
            <a:r>
              <a:rPr lang="de-DE" dirty="0" err="1" smtClean="0"/>
              <a:t>certification</a:t>
            </a:r>
            <a:r>
              <a:rPr lang="de-DE" dirty="0" smtClean="0"/>
              <a:t> </a:t>
            </a:r>
            <a:r>
              <a:rPr lang="de-DE" dirty="0" err="1" smtClean="0"/>
              <a:t>starts</a:t>
            </a:r>
            <a:r>
              <a:rPr lang="de-DE" dirty="0" smtClean="0"/>
              <a:t> in 2013</a:t>
            </a:r>
          </a:p>
          <a:p>
            <a:endParaRPr lang="de-DE" dirty="0"/>
          </a:p>
        </p:txBody>
      </p:sp>
      <p:sp>
        <p:nvSpPr>
          <p:cNvPr id="4" name="Fußzeilenplatzhalter 3"/>
          <p:cNvSpPr>
            <a:spLocks noGrp="1"/>
          </p:cNvSpPr>
          <p:nvPr>
            <p:ph type="ftr" sz="quarter" idx="10"/>
          </p:nvPr>
        </p:nvSpPr>
        <p:spPr>
          <a:xfrm>
            <a:off x="163513" y="6381750"/>
            <a:ext cx="2895600" cy="341313"/>
          </a:xfrm>
        </p:spPr>
        <p:txBody>
          <a:bodyPr/>
          <a:lstStyle/>
          <a:p>
            <a:pPr>
              <a:defRPr/>
            </a:pPr>
            <a:fld id="{8D6B172C-FD22-491F-AFE1-1BF0CA015C50}" type="slidenum">
              <a:rPr lang="de-DE" smtClean="0"/>
              <a:pPr>
                <a:defRPr/>
              </a:pPr>
              <a:t>30</a:t>
            </a:fld>
            <a:r>
              <a:rPr lang="de-DE" dirty="0" smtClean="0"/>
              <a:t>    </a:t>
            </a:r>
            <a:endParaRPr lang="de-DE" dirty="0"/>
          </a:p>
        </p:txBody>
      </p:sp>
    </p:spTree>
  </p:cSld>
  <p:clrMapOvr>
    <a:masterClrMapping/>
  </p:clrMapOvr>
  <p:transition>
    <p:pull dir="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27584" y="547465"/>
            <a:ext cx="7560840" cy="649287"/>
          </a:xfrm>
        </p:spPr>
        <p:txBody>
          <a:bodyPr/>
          <a:lstStyle/>
          <a:p>
            <a:r>
              <a:rPr lang="de-DE" dirty="0" smtClean="0"/>
              <a:t>Extended </a:t>
            </a:r>
            <a:r>
              <a:rPr lang="de-DE" dirty="0" err="1" smtClean="0"/>
              <a:t>Certification</a:t>
            </a:r>
            <a:r>
              <a:rPr lang="de-DE" dirty="0" smtClean="0"/>
              <a:t> -</a:t>
            </a:r>
            <a:r>
              <a:rPr lang="de-DE" dirty="0" err="1" smtClean="0"/>
              <a:t>Process</a:t>
            </a:r>
            <a:endParaRPr lang="de-DE" dirty="0"/>
          </a:p>
        </p:txBody>
      </p:sp>
      <p:sp>
        <p:nvSpPr>
          <p:cNvPr id="3" name="Inhaltsplatzhalter 2"/>
          <p:cNvSpPr>
            <a:spLocks noGrp="1"/>
          </p:cNvSpPr>
          <p:nvPr>
            <p:ph idx="1"/>
          </p:nvPr>
        </p:nvSpPr>
        <p:spPr/>
        <p:txBody>
          <a:bodyPr/>
          <a:lstStyle/>
          <a:p>
            <a:r>
              <a:rPr lang="en-GB" dirty="0" smtClean="0"/>
              <a:t>Defining the scope</a:t>
            </a:r>
          </a:p>
          <a:p>
            <a:r>
              <a:rPr lang="en-GB" dirty="0" smtClean="0"/>
              <a:t>All criteria applicable?</a:t>
            </a:r>
          </a:p>
          <a:p>
            <a:r>
              <a:rPr lang="en-GB" dirty="0" smtClean="0"/>
              <a:t>Questions for each criterion</a:t>
            </a:r>
          </a:p>
          <a:p>
            <a:pPr lvl="1"/>
            <a:r>
              <a:rPr lang="en-GB" dirty="0" smtClean="0"/>
              <a:t>Current conditions?</a:t>
            </a:r>
          </a:p>
          <a:p>
            <a:pPr lvl="1"/>
            <a:r>
              <a:rPr lang="en-GB" dirty="0" smtClean="0"/>
              <a:t>Rating?</a:t>
            </a:r>
          </a:p>
          <a:p>
            <a:pPr lvl="1"/>
            <a:r>
              <a:rPr lang="en-GB" dirty="0" smtClean="0"/>
              <a:t>Documentation?</a:t>
            </a:r>
          </a:p>
          <a:p>
            <a:r>
              <a:rPr lang="en-GB" dirty="0" smtClean="0"/>
              <a:t>Evaluation by 1</a:t>
            </a:r>
            <a:r>
              <a:rPr lang="en-GB" baseline="30000" dirty="0" smtClean="0"/>
              <a:t>st</a:t>
            </a:r>
            <a:r>
              <a:rPr lang="en-GB" dirty="0" smtClean="0"/>
              <a:t> reviewer</a:t>
            </a:r>
          </a:p>
          <a:p>
            <a:r>
              <a:rPr lang="en-GB" dirty="0" smtClean="0"/>
              <a:t>Fixing by 2</a:t>
            </a:r>
            <a:r>
              <a:rPr lang="en-GB" baseline="30000" dirty="0" smtClean="0"/>
              <a:t>nd</a:t>
            </a:r>
            <a:r>
              <a:rPr lang="en-GB" dirty="0" smtClean="0"/>
              <a:t> reviewer</a:t>
            </a:r>
          </a:p>
          <a:p>
            <a:endParaRPr lang="en-GB" dirty="0" smtClean="0"/>
          </a:p>
          <a:p>
            <a:pPr lvl="1"/>
            <a:endParaRPr lang="en-GB" dirty="0" smtClean="0"/>
          </a:p>
          <a:p>
            <a:endParaRPr lang="en-GB" dirty="0"/>
          </a:p>
        </p:txBody>
      </p:sp>
      <p:sp>
        <p:nvSpPr>
          <p:cNvPr id="4" name="Fußzeilenplatzhalter 3"/>
          <p:cNvSpPr>
            <a:spLocks noGrp="1"/>
          </p:cNvSpPr>
          <p:nvPr>
            <p:ph type="ftr" sz="quarter" idx="10"/>
          </p:nvPr>
        </p:nvSpPr>
        <p:spPr>
          <a:xfrm>
            <a:off x="163513" y="6381750"/>
            <a:ext cx="2895600" cy="341313"/>
          </a:xfrm>
        </p:spPr>
        <p:txBody>
          <a:bodyPr/>
          <a:lstStyle/>
          <a:p>
            <a:pPr>
              <a:defRPr/>
            </a:pPr>
            <a:fld id="{8D6B172C-FD22-491F-AFE1-1BF0CA015C50}" type="slidenum">
              <a:rPr lang="de-DE" smtClean="0"/>
              <a:pPr>
                <a:defRPr/>
              </a:pPr>
              <a:t>31</a:t>
            </a:fld>
            <a:r>
              <a:rPr lang="de-DE" dirty="0" smtClean="0"/>
              <a:t>    </a:t>
            </a:r>
            <a:endParaRPr lang="de-DE" dirty="0"/>
          </a:p>
        </p:txBody>
      </p:sp>
    </p:spTree>
  </p:cSld>
  <p:clrMapOvr>
    <a:masterClrMapping/>
  </p:clrMapOvr>
  <p:transition>
    <p:pull dir="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ußzeilenplatzhalter 3"/>
          <p:cNvSpPr>
            <a:spLocks noGrp="1"/>
          </p:cNvSpPr>
          <p:nvPr>
            <p:ph type="ftr" sz="quarter" idx="10"/>
          </p:nvPr>
        </p:nvSpPr>
        <p:spPr/>
        <p:txBody>
          <a:bodyPr/>
          <a:lstStyle/>
          <a:p>
            <a:pPr>
              <a:defRPr/>
            </a:pPr>
            <a:fld id="{8D6B172C-FD22-491F-AFE1-1BF0CA015C50}" type="slidenum">
              <a:rPr lang="de-DE" smtClean="0"/>
              <a:pPr>
                <a:defRPr/>
              </a:pPr>
              <a:t>32</a:t>
            </a:fld>
            <a:r>
              <a:rPr lang="de-DE" smtClean="0"/>
              <a:t>    </a:t>
            </a:r>
            <a:endParaRPr lang="de-DE"/>
          </a:p>
        </p:txBody>
      </p:sp>
      <p:graphicFrame>
        <p:nvGraphicFramePr>
          <p:cNvPr id="6" name="Inhaltsplatzhalter 5"/>
          <p:cNvGraphicFramePr>
            <a:graphicFrameLocks noGrp="1"/>
          </p:cNvGraphicFramePr>
          <p:nvPr>
            <p:ph idx="1"/>
          </p:nvPr>
        </p:nvGraphicFramePr>
        <p:xfrm>
          <a:off x="-17190" y="-19050"/>
          <a:ext cx="7772400" cy="2342489"/>
        </p:xfrm>
        <a:graphic>
          <a:graphicData uri="http://schemas.openxmlformats.org/drawingml/2006/table">
            <a:tbl>
              <a:tblPr firstRow="1" bandRow="1">
                <a:tableStyleId>{21E4AEA4-8DFA-4A89-87EB-49C32662AFE0}</a:tableStyleId>
              </a:tblPr>
              <a:tblGrid>
                <a:gridCol w="1367507"/>
                <a:gridCol w="6404893"/>
              </a:tblGrid>
              <a:tr h="879449">
                <a:tc>
                  <a:txBody>
                    <a:bodyPr/>
                    <a:lstStyle/>
                    <a:p>
                      <a:r>
                        <a:rPr lang="de-DE" dirty="0" smtClean="0"/>
                        <a:t>C 21</a:t>
                      </a:r>
                      <a:endParaRPr lang="de-DE"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800" b="1" kern="1200" dirty="0" smtClean="0">
                          <a:solidFill>
                            <a:schemeClr val="lt1"/>
                          </a:solidFill>
                          <a:latin typeface="+mn-lt"/>
                          <a:ea typeface="+mn-ea"/>
                          <a:cs typeface="+mn-cs"/>
                        </a:rPr>
                        <a:t>Transfer packages</a:t>
                      </a:r>
                      <a:endParaRPr lang="de-DE" sz="1800" b="1" kern="1200" dirty="0" smtClean="0">
                        <a:solidFill>
                          <a:schemeClr val="lt1"/>
                        </a:solidFill>
                        <a:latin typeface="+mn-lt"/>
                        <a:ea typeface="+mn-ea"/>
                        <a:cs typeface="+mn-cs"/>
                      </a:endParaRPr>
                    </a:p>
                  </a:txBody>
                  <a:tcPr/>
                </a:tc>
              </a:tr>
              <a:tr h="1256355">
                <a:tc gridSpan="2">
                  <a:txBody>
                    <a:bodyPr/>
                    <a:lstStyle/>
                    <a:p>
                      <a:r>
                        <a:rPr lang="en-GB" sz="1800" kern="1200" dirty="0" smtClean="0">
                          <a:solidFill>
                            <a:schemeClr val="dk1"/>
                          </a:solidFill>
                          <a:latin typeface="+mn-lt"/>
                          <a:ea typeface="+mn-ea"/>
                          <a:cs typeface="+mn-cs"/>
                        </a:rPr>
                        <a:t>The digital repository has issued specifications regarding its transfer packages. The digital repository agrees with the producers on the transfer packages to be ingested (content data and metadata). The transfer packages are checked on the basis of the specifications.</a:t>
                      </a:r>
                      <a:endParaRPr lang="de-DE" dirty="0"/>
                    </a:p>
                  </a:txBody>
                  <a:tcPr/>
                </a:tc>
                <a:tc hMerge="1">
                  <a:txBody>
                    <a:bodyPr/>
                    <a:lstStyle/>
                    <a:p>
                      <a:endParaRPr lang="de-DE"/>
                    </a:p>
                  </a:txBody>
                  <a:tcPr/>
                </a:tc>
              </a:tr>
            </a:tbl>
          </a:graphicData>
        </a:graphic>
      </p:graphicFrame>
      <p:sp>
        <p:nvSpPr>
          <p:cNvPr id="8" name="Inhaltsplatzhalter 2"/>
          <p:cNvSpPr txBox="1">
            <a:spLocks/>
          </p:cNvSpPr>
          <p:nvPr/>
        </p:nvSpPr>
        <p:spPr bwMode="auto">
          <a:xfrm>
            <a:off x="683568" y="2780928"/>
            <a:ext cx="7772400" cy="290053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lvl="0" indent="-342900">
              <a:spcBef>
                <a:spcPct val="20000"/>
              </a:spcBef>
              <a:buFont typeface="Wingdings" pitchFamily="2" charset="2"/>
              <a:buChar char="§"/>
            </a:pPr>
            <a:r>
              <a:rPr lang="en-GB" sz="2000" dirty="0" smtClean="0">
                <a:solidFill>
                  <a:schemeClr val="bg2"/>
                </a:solidFill>
                <a:latin typeface="+mn-lt"/>
              </a:rPr>
              <a:t>Which specifications does the digital repository have regarding transfer packages? Which content data are acceptable? Which metadata are required? Are there special requirements and processes for the creation of transfer packages?</a:t>
            </a:r>
          </a:p>
          <a:p>
            <a:pPr marL="342900" indent="-342900">
              <a:spcBef>
                <a:spcPct val="20000"/>
              </a:spcBef>
              <a:buFont typeface="Wingdings" pitchFamily="2" charset="2"/>
              <a:buChar char="§"/>
            </a:pPr>
            <a:r>
              <a:rPr lang="en-GB" sz="2000" dirty="0" smtClean="0">
                <a:solidFill>
                  <a:schemeClr val="bg2"/>
                </a:solidFill>
                <a:latin typeface="+mn-lt"/>
              </a:rPr>
              <a:t>Which measures exist for validating the conformity of transfer packages?</a:t>
            </a:r>
          </a:p>
          <a:p>
            <a:pPr marL="342900" lvl="0" indent="-342900">
              <a:spcBef>
                <a:spcPct val="20000"/>
              </a:spcBef>
              <a:buFont typeface="Wingdings" pitchFamily="2" charset="2"/>
              <a:buChar char="§"/>
            </a:pPr>
            <a:r>
              <a:rPr lang="en-GB" sz="2000" dirty="0" smtClean="0">
                <a:solidFill>
                  <a:schemeClr val="bg2"/>
                </a:solidFill>
                <a:latin typeface="+mn-lt"/>
              </a:rPr>
              <a:t>Will the repository reject defective transfer packages before ingesting, or will it take corrective measures within a defined work area?</a:t>
            </a:r>
            <a:endParaRPr lang="de-DE" sz="2000" dirty="0" smtClean="0">
              <a:solidFill>
                <a:schemeClr val="bg2"/>
              </a:solidFill>
              <a:latin typeface="+mn-lt"/>
            </a:endParaRPr>
          </a:p>
          <a:p>
            <a:pPr marL="342900" indent="-342900">
              <a:spcBef>
                <a:spcPct val="20000"/>
              </a:spcBef>
              <a:buFont typeface="Wingdings" pitchFamily="2" charset="2"/>
              <a:buChar char="§"/>
            </a:pPr>
            <a:endParaRPr lang="de-DE" sz="2000" dirty="0" smtClean="0"/>
          </a:p>
          <a:p>
            <a:pPr marL="342900" lvl="0" indent="-342900">
              <a:spcBef>
                <a:spcPct val="20000"/>
              </a:spcBef>
              <a:buFont typeface="Wingdings" pitchFamily="2" charset="2"/>
              <a:buChar char="§"/>
            </a:pPr>
            <a:endParaRPr kumimoji="0" lang="de-DE" sz="2000" b="0" i="0" u="none" strike="noStrike" kern="0" cap="none" spc="0" normalizeH="0" baseline="0" noProof="0" dirty="0">
              <a:ln>
                <a:noFill/>
              </a:ln>
              <a:solidFill>
                <a:schemeClr val="bg2"/>
              </a:solidFill>
              <a:effectLst/>
              <a:uLnTx/>
              <a:uFillTx/>
              <a:latin typeface="+mn-lt"/>
              <a:ea typeface="+mn-ea"/>
              <a:cs typeface="+mn-cs"/>
            </a:endParaRPr>
          </a:p>
        </p:txBody>
      </p:sp>
    </p:spTree>
  </p:cSld>
  <p:clrMapOvr>
    <a:masterClrMapping/>
  </p:clrMapOvr>
  <p:transition>
    <p:pull dir="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err="1" smtClean="0"/>
              <a:t>Prospects</a:t>
            </a:r>
            <a:endParaRPr lang="de-DE" dirty="0"/>
          </a:p>
        </p:txBody>
      </p:sp>
      <p:sp>
        <p:nvSpPr>
          <p:cNvPr id="3" name="Inhaltsplatzhalter 2"/>
          <p:cNvSpPr>
            <a:spLocks noGrp="1"/>
          </p:cNvSpPr>
          <p:nvPr>
            <p:ph idx="1"/>
          </p:nvPr>
        </p:nvSpPr>
        <p:spPr/>
        <p:txBody>
          <a:bodyPr/>
          <a:lstStyle/>
          <a:p>
            <a:r>
              <a:rPr lang="de-DE" dirty="0" smtClean="0"/>
              <a:t>Extended </a:t>
            </a:r>
            <a:r>
              <a:rPr lang="de-DE" dirty="0" err="1" smtClean="0"/>
              <a:t>certification</a:t>
            </a:r>
            <a:r>
              <a:rPr lang="de-DE" dirty="0" smtClean="0"/>
              <a:t> </a:t>
            </a:r>
            <a:r>
              <a:rPr lang="de-DE" dirty="0" err="1" smtClean="0"/>
              <a:t>rollout</a:t>
            </a:r>
            <a:r>
              <a:rPr lang="de-DE" dirty="0" smtClean="0"/>
              <a:t> in 2013</a:t>
            </a:r>
          </a:p>
          <a:p>
            <a:r>
              <a:rPr lang="de-DE" dirty="0" smtClean="0"/>
              <a:t>The nestor </a:t>
            </a:r>
            <a:r>
              <a:rPr lang="de-DE" dirty="0" err="1" smtClean="0"/>
              <a:t>working</a:t>
            </a:r>
            <a:r>
              <a:rPr lang="de-DE" dirty="0" smtClean="0"/>
              <a:t> </a:t>
            </a:r>
            <a:r>
              <a:rPr lang="de-DE" dirty="0" err="1" smtClean="0"/>
              <a:t>group</a:t>
            </a:r>
            <a:r>
              <a:rPr lang="de-DE" dirty="0" smtClean="0"/>
              <a:t> on </a:t>
            </a:r>
            <a:r>
              <a:rPr lang="de-DE" dirty="0" err="1" smtClean="0"/>
              <a:t>certification</a:t>
            </a:r>
            <a:r>
              <a:rPr lang="de-DE" dirty="0" smtClean="0"/>
              <a:t> will </a:t>
            </a:r>
            <a:r>
              <a:rPr lang="de-DE" dirty="0" err="1" smtClean="0"/>
              <a:t>address</a:t>
            </a:r>
            <a:r>
              <a:rPr lang="de-DE" dirty="0" smtClean="0"/>
              <a:t> formal </a:t>
            </a:r>
            <a:r>
              <a:rPr lang="de-DE" dirty="0" err="1" smtClean="0"/>
              <a:t>certification</a:t>
            </a:r>
            <a:r>
              <a:rPr lang="de-DE" dirty="0" smtClean="0"/>
              <a:t> in 2013</a:t>
            </a:r>
          </a:p>
          <a:p>
            <a:r>
              <a:rPr lang="de-DE" dirty="0" smtClean="0"/>
              <a:t>English </a:t>
            </a:r>
            <a:r>
              <a:rPr lang="de-DE" dirty="0" err="1" smtClean="0"/>
              <a:t>translation</a:t>
            </a:r>
            <a:r>
              <a:rPr lang="de-DE" dirty="0" smtClean="0"/>
              <a:t> </a:t>
            </a:r>
            <a:r>
              <a:rPr lang="de-DE" dirty="0" err="1" smtClean="0"/>
              <a:t>of</a:t>
            </a:r>
            <a:r>
              <a:rPr lang="de-DE" dirty="0" smtClean="0"/>
              <a:t> DIN </a:t>
            </a:r>
            <a:r>
              <a:rPr lang="de-DE" dirty="0" err="1" smtClean="0"/>
              <a:t>standard</a:t>
            </a:r>
            <a:r>
              <a:rPr lang="de-DE" dirty="0" smtClean="0"/>
              <a:t> </a:t>
            </a:r>
            <a:r>
              <a:rPr lang="de-DE" dirty="0" err="1" smtClean="0"/>
              <a:t>and</a:t>
            </a:r>
            <a:r>
              <a:rPr lang="de-DE" dirty="0" smtClean="0"/>
              <a:t>/</a:t>
            </a:r>
            <a:r>
              <a:rPr lang="de-DE" dirty="0" err="1" smtClean="0"/>
              <a:t>or</a:t>
            </a:r>
            <a:r>
              <a:rPr lang="de-DE" dirty="0" smtClean="0"/>
              <a:t> </a:t>
            </a:r>
            <a:r>
              <a:rPr lang="de-DE" dirty="0" err="1" smtClean="0"/>
              <a:t>guidance</a:t>
            </a:r>
            <a:r>
              <a:rPr lang="de-DE" dirty="0" smtClean="0"/>
              <a:t> </a:t>
            </a:r>
            <a:r>
              <a:rPr lang="de-DE" dirty="0" err="1" smtClean="0"/>
              <a:t>document</a:t>
            </a:r>
            <a:r>
              <a:rPr lang="de-DE" dirty="0" smtClean="0"/>
              <a:t> in 2013</a:t>
            </a:r>
          </a:p>
          <a:p>
            <a:endParaRPr lang="de-DE" dirty="0"/>
          </a:p>
        </p:txBody>
      </p:sp>
      <p:sp>
        <p:nvSpPr>
          <p:cNvPr id="4" name="Fußzeilenplatzhalter 3"/>
          <p:cNvSpPr>
            <a:spLocks noGrp="1"/>
          </p:cNvSpPr>
          <p:nvPr>
            <p:ph type="ftr" sz="quarter" idx="10"/>
          </p:nvPr>
        </p:nvSpPr>
        <p:spPr>
          <a:xfrm>
            <a:off x="163513" y="6381750"/>
            <a:ext cx="2895600" cy="341313"/>
          </a:xfrm>
        </p:spPr>
        <p:txBody>
          <a:bodyPr/>
          <a:lstStyle/>
          <a:p>
            <a:pPr>
              <a:defRPr/>
            </a:pPr>
            <a:fld id="{8D6B172C-FD22-491F-AFE1-1BF0CA015C50}" type="slidenum">
              <a:rPr lang="de-DE" smtClean="0"/>
              <a:pPr>
                <a:defRPr/>
              </a:pPr>
              <a:t>33</a:t>
            </a:fld>
            <a:r>
              <a:rPr lang="de-DE" dirty="0" smtClean="0"/>
              <a:t>    </a:t>
            </a:r>
            <a:endParaRPr lang="de-DE" dirty="0"/>
          </a:p>
        </p:txBody>
      </p:sp>
    </p:spTree>
  </p:cSld>
  <p:clrMapOvr>
    <a:masterClrMapping/>
  </p:clrMapOvr>
  <p:transition>
    <p:pull dir="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err="1" smtClean="0"/>
              <a:t>Questions</a:t>
            </a:r>
            <a:r>
              <a:rPr lang="de-DE" dirty="0" smtClean="0"/>
              <a:t>?</a:t>
            </a:r>
            <a:endParaRPr lang="de-DE" dirty="0"/>
          </a:p>
        </p:txBody>
      </p:sp>
      <p:sp>
        <p:nvSpPr>
          <p:cNvPr id="3" name="Inhaltsplatzhalter 2"/>
          <p:cNvSpPr>
            <a:spLocks noGrp="1"/>
          </p:cNvSpPr>
          <p:nvPr>
            <p:ph idx="1"/>
          </p:nvPr>
        </p:nvSpPr>
        <p:spPr>
          <a:xfrm>
            <a:off x="755576" y="2708920"/>
            <a:ext cx="7772400" cy="3276600"/>
          </a:xfrm>
        </p:spPr>
        <p:txBody>
          <a:bodyPr/>
          <a:lstStyle/>
          <a:p>
            <a:r>
              <a:rPr lang="de-DE" dirty="0" smtClean="0">
                <a:hlinkClick r:id="rId2"/>
              </a:rPr>
              <a:t>christian.keitel@la-bw.de</a:t>
            </a:r>
            <a:endParaRPr lang="de-DE" dirty="0" smtClean="0"/>
          </a:p>
          <a:p>
            <a:r>
              <a:rPr lang="de-DE" dirty="0" smtClean="0"/>
              <a:t>++49 711 212 4276</a:t>
            </a:r>
            <a:endParaRPr lang="de-DE" dirty="0"/>
          </a:p>
        </p:txBody>
      </p:sp>
      <p:sp>
        <p:nvSpPr>
          <p:cNvPr id="4" name="Fußzeilenplatzhalter 3"/>
          <p:cNvSpPr>
            <a:spLocks noGrp="1"/>
          </p:cNvSpPr>
          <p:nvPr>
            <p:ph type="ftr" sz="quarter" idx="10"/>
          </p:nvPr>
        </p:nvSpPr>
        <p:spPr/>
        <p:txBody>
          <a:bodyPr/>
          <a:lstStyle/>
          <a:p>
            <a:pPr>
              <a:defRPr/>
            </a:pPr>
            <a:fld id="{8D6B172C-FD22-491F-AFE1-1BF0CA015C50}" type="slidenum">
              <a:rPr lang="de-DE" smtClean="0"/>
              <a:pPr>
                <a:defRPr/>
              </a:pPr>
              <a:t>34</a:t>
            </a:fld>
            <a:r>
              <a:rPr lang="de-DE" smtClean="0"/>
              <a:t>    </a:t>
            </a:r>
            <a:endParaRPr lang="de-DE"/>
          </a:p>
        </p:txBody>
      </p:sp>
    </p:spTree>
  </p:cSld>
  <p:clrMapOvr>
    <a:masterClrMapping/>
  </p:clrMapOvr>
  <p:transition>
    <p:pull dir="r"/>
  </p:transition>
  <p:timing>
    <p:tnLst>
      <p:par>
        <p:cTn id="1" dur="indefinite" restart="never" nodeType="tmRoot"/>
      </p:par>
    </p:tnLst>
  </p:timing>
</p:sld>
</file>

<file path=ppt/theme/theme1.xml><?xml version="1.0" encoding="utf-8"?>
<a:theme xmlns:a="http://schemas.openxmlformats.org/drawingml/2006/main" name="LABW">
  <a:themeElements>
    <a:clrScheme name="berlin_digitalArchivierung_2008_mit notize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erlin_digitalArchivierung_2008_mit notizen">
      <a:majorFont>
        <a:latin typeface="Verdana"/>
        <a:ea typeface=""/>
        <a:cs typeface=""/>
      </a:majorFont>
      <a:minorFont>
        <a:latin typeface="Verdan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erlin_digitalArchivierung_2008_mit notize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erlin_digitalArchivierung_2008_mit notize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erlin_digitalArchivierung_2008_mit notize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erlin_digitalArchivierung_2008_mit notize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erlin_digitalArchivierung_2008_mit notize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erlin_digitalArchivierung_2008_mit notize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erlin_digitalArchivierung_2008_mit notize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LABW</Template>
  <TotalTime>0</TotalTime>
  <Words>1106</Words>
  <Application>Microsoft Office PowerPoint</Application>
  <PresentationFormat>On-screen Show (4:3)</PresentationFormat>
  <Paragraphs>373</Paragraphs>
  <Slides>34</Slides>
  <Notes>8</Notes>
  <HiddenSlides>0</HiddenSlides>
  <MMClips>0</MMClips>
  <ScaleCrop>false</ScaleCrop>
  <HeadingPairs>
    <vt:vector size="4" baseType="variant">
      <vt:variant>
        <vt:lpstr>Theme</vt:lpstr>
      </vt:variant>
      <vt:variant>
        <vt:i4>1</vt:i4>
      </vt:variant>
      <vt:variant>
        <vt:lpstr>Slide Titles</vt:lpstr>
      </vt:variant>
      <vt:variant>
        <vt:i4>34</vt:i4>
      </vt:variant>
    </vt:vector>
  </HeadingPairs>
  <TitlesOfParts>
    <vt:vector size="35" baseType="lpstr">
      <vt:lpstr>LABW</vt:lpstr>
      <vt:lpstr>Trusted Digital Archives. Experiences from the Landesarchiv Baden-Württemberg, nestor and DIN</vt:lpstr>
      <vt:lpstr>Table of Contents</vt:lpstr>
      <vt:lpstr>Trusted Traditional Archives</vt:lpstr>
      <vt:lpstr>Trusted Digital Archives?</vt:lpstr>
      <vt:lpstr>Report of the Task Force on Archiving of Digital Information (1995)</vt:lpstr>
      <vt:lpstr>The New Landscape</vt:lpstr>
      <vt:lpstr>Baden-Württemberg and Germany</vt:lpstr>
      <vt:lpstr>PowerPoint Presentation</vt:lpstr>
      <vt:lpstr>Digital Preservation in Baden-Württemberg</vt:lpstr>
      <vt:lpstr>The Problem</vt:lpstr>
      <vt:lpstr>Enabling the User to Get His Questions Answered</vt:lpstr>
      <vt:lpstr>(1) Hash Values (Frozen State)</vt:lpstr>
      <vt:lpstr>How We Obtain Historical Information</vt:lpstr>
      <vt:lpstr>How We Trace Back Our Digital History</vt:lpstr>
      <vt:lpstr>Task…</vt:lpstr>
      <vt:lpstr>…Problem…</vt:lpstr>
      <vt:lpstr>…and Solution</vt:lpstr>
      <vt:lpstr>(2) Metadata (Transition State) - IngestList</vt:lpstr>
      <vt:lpstr>(3) Maintain a Net of References</vt:lpstr>
      <vt:lpstr>(4) Document What You Do - DIMAG</vt:lpstr>
      <vt:lpstr>(4) Document What You Do- DIMAG</vt:lpstr>
      <vt:lpstr>The International Landscape</vt:lpstr>
      <vt:lpstr>The National Landscape</vt:lpstr>
      <vt:lpstr>DIN 31644</vt:lpstr>
      <vt:lpstr>PowerPoint Presentation</vt:lpstr>
      <vt:lpstr>PowerPoint Presentation</vt:lpstr>
      <vt:lpstr>PowerPoint Presentation</vt:lpstr>
      <vt:lpstr>The User‘s Questions</vt:lpstr>
      <vt:lpstr>Adequateness</vt:lpstr>
      <vt:lpstr>Nestor Certification - Overview</vt:lpstr>
      <vt:lpstr>Extended Certification -Process</vt:lpstr>
      <vt:lpstr>PowerPoint Presentation</vt:lpstr>
      <vt:lpstr>Prospects</vt:lpstr>
      <vt:lpstr>Questions?</vt:lpstr>
    </vt:vector>
  </TitlesOfParts>
  <Company>LABW</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Certification of Digital Archives. Some Remarks from a German Perspective</dc:title>
  <dc:creator>LABW</dc:creator>
  <cp:lastModifiedBy>Wits-User</cp:lastModifiedBy>
  <cp:revision>148</cp:revision>
  <dcterms:created xsi:type="dcterms:W3CDTF">2013-01-22T07:17:04Z</dcterms:created>
  <dcterms:modified xsi:type="dcterms:W3CDTF">2013-02-26T12:00:23Z</dcterms:modified>
</cp:coreProperties>
</file>